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334" r:id="rId4"/>
    <p:sldId id="342" r:id="rId5"/>
    <p:sldId id="330" r:id="rId6"/>
    <p:sldId id="358" r:id="rId7"/>
    <p:sldId id="353" r:id="rId8"/>
    <p:sldId id="269" r:id="rId9"/>
    <p:sldId id="324" r:id="rId10"/>
    <p:sldId id="282" r:id="rId11"/>
    <p:sldId id="345" r:id="rId12"/>
    <p:sldId id="354" r:id="rId13"/>
    <p:sldId id="263" r:id="rId14"/>
    <p:sldId id="360" r:id="rId15"/>
    <p:sldId id="323" r:id="rId16"/>
    <p:sldId id="289" r:id="rId17"/>
    <p:sldId id="361" r:id="rId18"/>
    <p:sldId id="313" r:id="rId19"/>
    <p:sldId id="328" r:id="rId20"/>
    <p:sldId id="329" r:id="rId21"/>
    <p:sldId id="320" r:id="rId22"/>
    <p:sldId id="359" r:id="rId23"/>
    <p:sldId id="275" r:id="rId24"/>
    <p:sldId id="274" r:id="rId25"/>
    <p:sldId id="36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, Jase" initials="WJ" lastIdx="5" clrIdx="0">
    <p:extLst>
      <p:ext uri="{19B8F6BF-5375-455C-9EA6-DF929625EA0E}">
        <p15:presenceInfo xmlns:p15="http://schemas.microsoft.com/office/powerpoint/2012/main" userId="S-1-5-21-1417001333-790525478-725345543-10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FFFFF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503" autoAdjust="0"/>
  </p:normalViewPr>
  <p:slideViewPr>
    <p:cSldViewPr snapToGrid="0" showGuides="1">
      <p:cViewPr varScale="1">
        <p:scale>
          <a:sx n="94" d="100"/>
          <a:sy n="94" d="100"/>
        </p:scale>
        <p:origin x="226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Example 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57-4059-862A-287671BF76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57-4059-862A-287671BF76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57-4059-862A-287671BF76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57-4059-862A-287671BF76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04-4849-B150-291E304F61C5}"/>
              </c:ext>
            </c:extLst>
          </c:dPt>
          <c:cat>
            <c:strRef>
              <c:f>Sheet1!$A$2:$A$6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757-4059-862A-287671BF7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Deliquent Loan % </c:v>
                </c:pt>
                <c:pt idx="1">
                  <c:v>Charge-off % 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6.6E-3</c:v>
                </c:pt>
                <c:pt idx="1">
                  <c:v>5.0000000000000002E-5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A6-448B-92AC-D26EB37A9A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 Production Loans Banks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Deliquent Loan % </c:v>
                </c:pt>
                <c:pt idx="1">
                  <c:v>Charge-off % 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1.52E-2</c:v>
                </c:pt>
                <c:pt idx="1">
                  <c:v>3.2000000000000002E-3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A6-448B-92AC-D26EB37A9A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Farmland Loans Banks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Deliquent Loan % </c:v>
                </c:pt>
                <c:pt idx="1">
                  <c:v>Charge-off % 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1.8599999999999998E-2</c:v>
                </c:pt>
                <c:pt idx="1">
                  <c:v>6.9999999999999999E-4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A6-448B-92AC-D26EB37A9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851272"/>
        <c:axId val="928851664"/>
      </c:barChart>
      <c:catAx>
        <c:axId val="9288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851664"/>
        <c:crosses val="autoZero"/>
        <c:auto val="1"/>
        <c:lblAlgn val="ctr"/>
        <c:lblOffset val="100"/>
        <c:noMultiLvlLbl val="0"/>
      </c:catAx>
      <c:valAx>
        <c:axId val="92885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85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Southern MN Benchmark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3333</c:v>
                </c:pt>
                <c:pt idx="1">
                  <c:v>3697</c:v>
                </c:pt>
                <c:pt idx="2">
                  <c:v>4241</c:v>
                </c:pt>
                <c:pt idx="3">
                  <c:v>5172</c:v>
                </c:pt>
                <c:pt idx="4">
                  <c:v>7982</c:v>
                </c:pt>
                <c:pt idx="5">
                  <c:v>7220</c:v>
                </c:pt>
                <c:pt idx="6">
                  <c:v>6627</c:v>
                </c:pt>
                <c:pt idx="7">
                  <c:v>6600</c:v>
                </c:pt>
                <c:pt idx="8">
                  <c:v>5700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C7-415A-8D2D-24642B96B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53488688"/>
        <c:axId val="853489080"/>
      </c:barChart>
      <c:catAx>
        <c:axId val="85348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489080"/>
        <c:crosses val="autoZero"/>
        <c:auto val="1"/>
        <c:lblAlgn val="ctr"/>
        <c:lblOffset val="100"/>
        <c:noMultiLvlLbl val="0"/>
      </c:catAx>
      <c:valAx>
        <c:axId val="85348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48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LTV on New Farm Mortgage Originations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AgStar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0.52</c:v>
                </c:pt>
                <c:pt idx="1">
                  <c:v>0.53</c:v>
                </c:pt>
                <c:pt idx="2">
                  <c:v>0.52</c:v>
                </c:pt>
                <c:pt idx="3">
                  <c:v>0.49</c:v>
                </c:pt>
                <c:pt idx="4">
                  <c:v>0.48</c:v>
                </c:pt>
                <c:pt idx="5">
                  <c:v>0.49</c:v>
                </c:pt>
                <c:pt idx="6">
                  <c:v>0.48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62-41D7-8945-0ED207F266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Compeer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8" formatCode="0%">
                  <c:v>0.51800000000000002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62-41D7-8945-0ED207F26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48"/>
        <c:axId val="853489864"/>
        <c:axId val="853490256"/>
      </c:barChart>
      <c:catAx>
        <c:axId val="85348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490256"/>
        <c:crosses val="autoZero"/>
        <c:auto val="1"/>
        <c:lblAlgn val="ctr"/>
        <c:lblOffset val="100"/>
        <c:noMultiLvlLbl val="0"/>
      </c:catAx>
      <c:valAx>
        <c:axId val="8534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48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67717889887472E-2"/>
          <c:y val="6.184197202681764E-2"/>
          <c:w val="0.9022223305635495"/>
          <c:h val="0.65466541104496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F7-411A-A5AC-03F49131EDA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F7-411A-A5AC-03F49131EDA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F7-411A-A5AC-03F49131EDAF}"/>
              </c:ext>
            </c:extLst>
          </c:dPt>
          <c:dLbls>
            <c:dLbl>
              <c:idx val="0"/>
              <c:layout>
                <c:manualLayout>
                  <c:x val="0"/>
                  <c:y val="5.29698461851596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F7-411A-A5AC-03F49131ED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F2-4682-8AE4-23D3356B8BA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886449870116571E-3"/>
                  <c:y val="-2.38364307833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F7-411A-A5AC-03F49131ED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2017 Total Cap</c:v>
                </c:pt>
                <c:pt idx="1">
                  <c:v>Earnings</c:v>
                </c:pt>
                <c:pt idx="2">
                  <c:v>Distributions</c:v>
                </c:pt>
                <c:pt idx="3">
                  <c:v>Allowance </c:v>
                </c:pt>
                <c:pt idx="4">
                  <c:v>Other (AB Stock) </c:v>
                </c:pt>
                <c:pt idx="5">
                  <c:v>Accrual Growth (RWA) </c:v>
                </c:pt>
                <c:pt idx="6">
                  <c:v>NonAccrual Growth</c:v>
                </c:pt>
                <c:pt idx="7">
                  <c:v>2018 Total Cap </c:v>
                </c:pt>
              </c:strCache>
            </c:strRef>
          </c:cat>
          <c:val>
            <c:numRef>
              <c:f>Sheet1!$B$2:$I$2</c:f>
              <c:numCache>
                <c:formatCode>0.00%</c:formatCode>
                <c:ptCount val="8"/>
                <c:pt idx="0">
                  <c:v>0.1512</c:v>
                </c:pt>
                <c:pt idx="1">
                  <c:v>0.1512</c:v>
                </c:pt>
                <c:pt idx="2">
                  <c:v>0.16798525028754102</c:v>
                </c:pt>
                <c:pt idx="3">
                  <c:v>0.16798525028754102</c:v>
                </c:pt>
                <c:pt idx="4">
                  <c:v>0.16684432187807249</c:v>
                </c:pt>
                <c:pt idx="5">
                  <c:v>0.15592436698380333</c:v>
                </c:pt>
                <c:pt idx="6">
                  <c:v>0.15495555881128087</c:v>
                </c:pt>
                <c:pt idx="7">
                  <c:v>0.15495555881128087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F7-411A-A5AC-03F49131ED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Adjustment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0F7-411A-A5AC-03F49131EDA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DA-49F4-9393-34F7F63B5EE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DA-49F4-9393-34F7F63B5EE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A0F7-411A-A5AC-03F49131EDAF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A0F7-411A-A5AC-03F49131EDAF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F7-411A-A5AC-03F49131EDA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0F7-411A-A5AC-03F49131EDA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6DA-49F4-9393-34F7F63B5E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443224935057447E-3"/>
                  <c:y val="-1.32424615462899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0F7-411A-A5AC-03F49131ED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443224935057865E-3"/>
                  <c:y val="-2.77758024149661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DA-49F4-9393-34F7F63B5E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43205742877047E-5"/>
                  <c:y val="-3.35753749441366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DA-49F4-9393-34F7F63B5E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0987081770402E-3"/>
                  <c:y val="-3.9706947454121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0F7-411A-A5AC-03F49131ED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916013452139699E-17"/>
                  <c:y val="-1.3551313287235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0F7-411A-A5AC-03F49131ED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6768721611566488E-5"/>
                  <c:y val="-3.39705633635101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0F7-411A-A5AC-03F49131ED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881149917136616E-16"/>
                  <c:y val="-4.0525120469163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0F7-411A-A5AC-03F49131ED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2017 Total Cap</c:v>
                </c:pt>
                <c:pt idx="1">
                  <c:v>Earnings</c:v>
                </c:pt>
                <c:pt idx="2">
                  <c:v>Distributions</c:v>
                </c:pt>
                <c:pt idx="3">
                  <c:v>Allowance </c:v>
                </c:pt>
                <c:pt idx="4">
                  <c:v>Other (AB Stock) </c:v>
                </c:pt>
                <c:pt idx="5">
                  <c:v>Accrual Growth (RWA) </c:v>
                </c:pt>
                <c:pt idx="6">
                  <c:v>NonAccrual Growth</c:v>
                </c:pt>
                <c:pt idx="7">
                  <c:v>2018 Total Cap </c:v>
                </c:pt>
              </c:strCache>
            </c:strRef>
          </c:cat>
          <c:val>
            <c:numRef>
              <c:f>Sheet1!$B$3:$I$3</c:f>
              <c:numCache>
                <c:formatCode>0.00%</c:formatCode>
                <c:ptCount val="8"/>
                <c:pt idx="1">
                  <c:v>2.1100468767173544E-2</c:v>
                </c:pt>
                <c:pt idx="2">
                  <c:v>4.1773264153547318E-3</c:v>
                </c:pt>
                <c:pt idx="3">
                  <c:v>7.5617476649241823E-4</c:v>
                </c:pt>
                <c:pt idx="4">
                  <c:v>1.8971031759609407E-3</c:v>
                </c:pt>
                <c:pt idx="5">
                  <c:v>1.091995489426916E-2</c:v>
                </c:pt>
                <c:pt idx="6">
                  <c:v>9.6880817252245394E-4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0F7-411A-A5AC-03F49131ED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861199088"/>
        <c:axId val="861199480"/>
      </c:barChart>
      <c:catAx>
        <c:axId val="86119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199480"/>
        <c:crosses val="autoZero"/>
        <c:auto val="1"/>
        <c:lblAlgn val="ctr"/>
        <c:lblOffset val="100"/>
        <c:tickLblSkip val="1"/>
        <c:noMultiLvlLbl val="0"/>
      </c:catAx>
      <c:valAx>
        <c:axId val="861199480"/>
        <c:scaling>
          <c:orientation val="minMax"/>
          <c:max val="0.17500000000000002"/>
          <c:min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19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/>
              <a:t>Compeer Capital Benchmarks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61433812919982"/>
          <c:y val="0.13785740137531671"/>
          <c:w val="0.83857065314479673"/>
          <c:h val="0.825950054288816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20"/>
              <c:spPr>
                <a:solidFill>
                  <a:srgbClr val="309C4C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4.7592542135378169E-2"/>
                  <c:y val="0.12796083978286465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501882830363622"/>
                  <c:y val="-8.781090712954327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484126437573166E-2"/>
                  <c:y val="0.1807430866693578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904299520235102E-2"/>
                  <c:y val="-0.12058636235674448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624548754477528E-2"/>
                  <c:y val="0.16435535905575721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982650813564457E-2"/>
                  <c:y val="6.602899337415355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7912408715413664"/>
                  <c:y val="-0.14154888973145419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774849817705291E-2"/>
                  <c:y val="0.22990626951015963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4755311897112527"/>
                  <c:y val="-0.14789924171274549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7686039908218881E-2"/>
                  <c:y val="5.2372553696153033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057373179672818E-2"/>
                  <c:y val="-0.10057957069745269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309C4C">
                    <a:lumMod val="40000"/>
                    <a:lumOff val="60000"/>
                  </a:srgbClr>
                </a:solidFill>
                <a:prstDash val="sysDash"/>
              </a:ln>
              <a:effectLst/>
            </c:spPr>
            <c:trendlineType val="log"/>
            <c:dispRSqr val="0"/>
            <c:dispEq val="0"/>
          </c:trendline>
          <c:xVal>
            <c:strRef>
              <c:f>Sheet2!$A$3:$A$14</c:f>
              <c:strCache>
                <c:ptCount val="12"/>
                <c:pt idx="0">
                  <c:v>AIRB - No Stress</c:v>
                </c:pt>
                <c:pt idx="1">
                  <c:v>AIRB - Under Stress</c:v>
                </c:pt>
                <c:pt idx="2">
                  <c:v>FMAC 12/31/2017</c:v>
                </c:pt>
                <c:pt idx="3">
                  <c:v>Banking (Well Capitalized)</c:v>
                </c:pt>
                <c:pt idx="4">
                  <c:v>FCA FIRS 2</c:v>
                </c:pt>
                <c:pt idx="5">
                  <c:v>Economic Capital AA</c:v>
                </c:pt>
                <c:pt idx="6">
                  <c:v>Economic Capital AAA</c:v>
                </c:pt>
                <c:pt idx="7">
                  <c:v>AB Risk Score - 100pts</c:v>
                </c:pt>
                <c:pt idx="8">
                  <c:v>Compeer Severe Stress Min</c:v>
                </c:pt>
                <c:pt idx="9">
                  <c:v>Compeer Capital Ratio</c:v>
                </c:pt>
                <c:pt idx="10">
                  <c:v>FCA FIRS 1</c:v>
                </c:pt>
                <c:pt idx="11">
                  <c:v>Peer Average</c:v>
                </c:pt>
              </c:strCache>
            </c:strRef>
          </c:xVal>
          <c:yVal>
            <c:numRef>
              <c:f>Sheet2!$B$3:$B$14</c:f>
              <c:numCache>
                <c:formatCode>0.00%</c:formatCode>
                <c:ptCount val="12"/>
                <c:pt idx="0">
                  <c:v>5.7000000000000002E-2</c:v>
                </c:pt>
                <c:pt idx="1">
                  <c:v>9.8000000000000004E-2</c:v>
                </c:pt>
                <c:pt idx="2">
                  <c:v>9.4E-2</c:v>
                </c:pt>
                <c:pt idx="3">
                  <c:v>0.105</c:v>
                </c:pt>
                <c:pt idx="4" formatCode="0%">
                  <c:v>0.11</c:v>
                </c:pt>
                <c:pt idx="5">
                  <c:v>0.113</c:v>
                </c:pt>
                <c:pt idx="6">
                  <c:v>0.123</c:v>
                </c:pt>
                <c:pt idx="7" formatCode="0%">
                  <c:v>0.13</c:v>
                </c:pt>
                <c:pt idx="8">
                  <c:v>0.13500000000000001</c:v>
                </c:pt>
                <c:pt idx="9">
                  <c:v>0.151</c:v>
                </c:pt>
                <c:pt idx="10">
                  <c:v>0.155</c:v>
                </c:pt>
                <c:pt idx="11">
                  <c:v>0.16500000000000001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200264"/>
        <c:axId val="860378680"/>
      </c:scatterChart>
      <c:valAx>
        <c:axId val="861200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860378680"/>
        <c:crosses val="autoZero"/>
        <c:crossBetween val="midCat"/>
      </c:valAx>
      <c:valAx>
        <c:axId val="86037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Capital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200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Example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66-40EE-99E3-47694C68D4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66-40EE-99E3-47694C68D4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66-40EE-99E3-47694C68D4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1.5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F8-442D-AE22-AFFC6C846F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0.75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F8-442D-AE22-AFFC6C846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2317360"/>
        <c:axId val="862316184"/>
      </c:lineChart>
      <c:catAx>
        <c:axId val="8623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316184"/>
        <c:crosses val="autoZero"/>
        <c:auto val="1"/>
        <c:lblAlgn val="l"/>
        <c:lblOffset val="100"/>
        <c:noMultiLvlLbl val="0"/>
      </c:catAx>
      <c:valAx>
        <c:axId val="8623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31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Example 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Example Chart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7-42A0-A171-ADEC8BC8B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7-42A0-A171-ADEC8BC8B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7-42A0-A171-ADEC8BC8BB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95-4F56-A2C6-D5A9B0A6A0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95-4F56-A2C6-D5A9B0A6A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475816"/>
        <c:axId val="698899992"/>
      </c:barChart>
      <c:catAx>
        <c:axId val="6394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899992"/>
        <c:crosses val="autoZero"/>
        <c:auto val="1"/>
        <c:lblAlgn val="ctr"/>
        <c:lblOffset val="100"/>
        <c:noMultiLvlLbl val="0"/>
      </c:catAx>
      <c:valAx>
        <c:axId val="69889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47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10459993719724E-2"/>
          <c:y val="1.7848414612995286E-2"/>
          <c:w val="0.92709938602227815"/>
          <c:h val="0.82908660895889508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FCS Bonds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7 Yr</c:v>
                </c:pt>
                <c:pt idx="6">
                  <c:v>10 Yr</c:v>
                </c:pt>
                <c:pt idx="7">
                  <c:v>30 Yr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2.1499999999999998E-2</c:v>
                </c:pt>
                <c:pt idx="1">
                  <c:v>2.3519999999999999E-2</c:v>
                </c:pt>
                <c:pt idx="2">
                  <c:v>2.5250000000000002E-2</c:v>
                </c:pt>
                <c:pt idx="3">
                  <c:v>2.6589999999999999E-2</c:v>
                </c:pt>
                <c:pt idx="4">
                  <c:v>2.7730000000000001E-2</c:v>
                </c:pt>
                <c:pt idx="5">
                  <c:v>2.9989999999999999E-2</c:v>
                </c:pt>
                <c:pt idx="6">
                  <c:v>3.2379999999999999E-2</c:v>
                </c:pt>
                <c:pt idx="7">
                  <c:v>3.7339999999999998E-2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F2-495A-B0DB-4E5FFF4915A8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US Treasurys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7 Yr</c:v>
                </c:pt>
                <c:pt idx="6">
                  <c:v>10 Yr</c:v>
                </c:pt>
                <c:pt idx="7">
                  <c:v>30 Yr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2.0480000000000002E-2</c:v>
                </c:pt>
                <c:pt idx="1">
                  <c:v>2.2440000000000002E-2</c:v>
                </c:pt>
                <c:pt idx="2">
                  <c:v>2.41E-2</c:v>
                </c:pt>
                <c:pt idx="3">
                  <c:v>2.564E-2</c:v>
                </c:pt>
                <c:pt idx="4">
                  <c:v>2.649E-2</c:v>
                </c:pt>
                <c:pt idx="5">
                  <c:v>2.8070000000000001E-2</c:v>
                </c:pt>
                <c:pt idx="6">
                  <c:v>2.8809999999999999E-2</c:v>
                </c:pt>
                <c:pt idx="7">
                  <c:v>3.1440000000000003E-2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F2-495A-B0DB-4E5FFF491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079872"/>
        <c:axId val="851080264"/>
      </c:lineChart>
      <c:catAx>
        <c:axId val="85107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080264"/>
        <c:crosses val="autoZero"/>
        <c:auto val="1"/>
        <c:lblAlgn val="ctr"/>
        <c:lblOffset val="100"/>
        <c:noMultiLvlLbl val="0"/>
      </c:catAx>
      <c:valAx>
        <c:axId val="851080264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07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D3A-B859-B2EA41EDDF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D3A-B859-B2EA41EDDF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B5-4D3A-B859-B2EA41EDDF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B5-4D3A-B859-B2EA41EDDF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B5-4D3A-B859-B2EA41EDDF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B5-4D3A-B859-B2EA41EDDF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B5-4D3A-B859-B2EA41EDDF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B5-4D3A-B859-B2EA41EDDF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B5-4D3A-B859-B2EA41EDDF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B5-4D3A-B859-B2EA41EDDF4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B5-4D3A-B859-B2EA41EDDF4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B5-4D3A-B859-B2EA41EDDF4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B5-4D3A-B859-B2EA41EDDF4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AB5-4E63-8F9E-FC1A38227BCB}"/>
              </c:ext>
            </c:extLst>
          </c:dPt>
          <c:dLbls>
            <c:dLbl>
              <c:idx val="0"/>
              <c:layout>
                <c:manualLayout>
                  <c:x val="-0.2109897907248286"/>
                  <c:y val="0.1061551642276467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529119790108469E-3"/>
                  <c:y val="-9.025462346456094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87221937373063E-2"/>
                  <c:y val="-8.75788267416270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242376348278905E-2"/>
                  <c:y val="5.390838464470860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54364380252176E-2"/>
                  <c:y val="-9.712785331353718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844166874676861E-3"/>
                  <c:y val="1.153803546929104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A7EE5F-1C84-4042-AD80-8B6FBE93AB3F}" type="CATEGORYNAME">
                      <a:rPr lang="en-US">
                        <a:solidFill>
                          <a:schemeClr val="accent6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6"/>
                        </a:solidFill>
                      </a:rPr>
                      <a:t>, </a:t>
                    </a:r>
                    <a:fld id="{E45FA87D-1E89-4B62-95BD-B3B0CB7A4185}" type="VALU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6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1B5-4D3A-B859-B2EA41EDDF4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9.3413199995155325E-4"/>
                  <c:y val="1.090494196464487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7C77D9-229E-45B2-950C-68029B9C347A}" type="CATEGORYNAME">
                      <a:rPr lang="en-US">
                        <a:solidFill>
                          <a:schemeClr val="accent6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6"/>
                        </a:solidFill>
                      </a:rPr>
                      <a:t>, </a:t>
                    </a:r>
                    <a:fld id="{01E47E6B-AB7D-41FB-BFED-EEDAA641ECEC}" type="VALU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6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1B5-4D3A-B859-B2EA41EDDF4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6.4260207132285762E-3"/>
                  <c:y val="6.783858238430173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442989339340363E-2"/>
                  <c:y val="-1.51646319611078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053213922214229E-3"/>
                  <c:y val="3.48708937000506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1B5-4D3A-B859-B2EA41EDDF48}"/>
                </c:ext>
                <c:ext xmlns:c15="http://schemas.microsoft.com/office/drawing/2012/chart" uri="{CE6537A1-D6FC-4f65-9D91-7224C49458BB}">
                  <c15:layout>
                    <c:manualLayout>
                      <c:w val="0.21926489226869456"/>
                      <c:h val="0.11163807546092719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2.1596129491577395E-2"/>
                  <c:y val="1.7677740243287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634881212795716E-2"/>
                  <c:y val="-4.513355525796731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1B5-4D3A-B859-B2EA41EDDF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372002964163717E-2"/>
                  <c:y val="1.60440771507117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3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Sheet1!$A$2:$A$15</c:f>
              <c:strCache>
                <c:ptCount val="14"/>
                <c:pt idx="0">
                  <c:v>CASH GRAINS</c:v>
                </c:pt>
                <c:pt idx="1">
                  <c:v>DAIRY</c:v>
                </c:pt>
                <c:pt idx="2">
                  <c:v>AGRIBUS</c:v>
                </c:pt>
                <c:pt idx="3">
                  <c:v>ENERGY POWER &amp; TELECOM</c:v>
                </c:pt>
                <c:pt idx="4">
                  <c:v>SWINE</c:v>
                </c:pt>
                <c:pt idx="5">
                  <c:v>LANDLORD</c:v>
                </c:pt>
                <c:pt idx="6">
                  <c:v>FOOD PRODUCTS</c:v>
                </c:pt>
                <c:pt idx="7">
                  <c:v>PAPER &amp; TIMBER</c:v>
                </c:pt>
                <c:pt idx="8">
                  <c:v>OTHER</c:v>
                </c:pt>
                <c:pt idx="9">
                  <c:v>OTHER CROPS</c:v>
                </c:pt>
                <c:pt idx="10">
                  <c:v>CATTLE</c:v>
                </c:pt>
                <c:pt idx="11">
                  <c:v>RURAL HOME</c:v>
                </c:pt>
                <c:pt idx="12">
                  <c:v>OTHER LIVESTOCK</c:v>
                </c:pt>
                <c:pt idx="13">
                  <c:v>GRAIN - FMAC GUARANTEE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0.33889999999999998</c:v>
                </c:pt>
                <c:pt idx="1">
                  <c:v>0.10979999999999999</c:v>
                </c:pt>
                <c:pt idx="2">
                  <c:v>6.9599999999999995E-2</c:v>
                </c:pt>
                <c:pt idx="3">
                  <c:v>5.3800000000000001E-2</c:v>
                </c:pt>
                <c:pt idx="4">
                  <c:v>7.0999999999999994E-2</c:v>
                </c:pt>
                <c:pt idx="5">
                  <c:v>5.0500000000000003E-2</c:v>
                </c:pt>
                <c:pt idx="6">
                  <c:v>4.6800000000000001E-2</c:v>
                </c:pt>
                <c:pt idx="7">
                  <c:v>3.5999999999999997E-2</c:v>
                </c:pt>
                <c:pt idx="8">
                  <c:v>6.88E-2</c:v>
                </c:pt>
                <c:pt idx="9">
                  <c:v>2.9600000000000001E-2</c:v>
                </c:pt>
                <c:pt idx="10">
                  <c:v>0.03</c:v>
                </c:pt>
                <c:pt idx="11">
                  <c:v>5.1400000000000001E-2</c:v>
                </c:pt>
                <c:pt idx="12">
                  <c:v>2.3400000000000001E-2</c:v>
                </c:pt>
                <c:pt idx="13">
                  <c:v>2.0400000000000001E-2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1B5-4D3A-B859-B2EA41EDDF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50"/>
      <c:depthPercent val="13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8966211933018878E-2"/>
                  <c:y val="-1.11576011157601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215654314034265E-3"/>
                  <c:y val="-1.3160698008983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163078966299345E-3"/>
                  <c:y val="-9.99395996002596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Retail - Large Operation</c:v>
                </c:pt>
                <c:pt idx="1">
                  <c:v>Retail - Farm &amp; Ranch</c:v>
                </c:pt>
                <c:pt idx="2">
                  <c:v>Large Syndicated Loans</c:v>
                </c:pt>
                <c:pt idx="3">
                  <c:v>Input Finance (PPF)</c:v>
                </c:pt>
                <c:pt idx="4">
                  <c:v>Wholesale - Farm &amp; Ranch</c:v>
                </c:pt>
                <c:pt idx="5">
                  <c:v>Home Mortgage</c:v>
                </c:pt>
                <c:pt idx="6">
                  <c:v>Investments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2829465675</c:v>
                </c:pt>
                <c:pt idx="1">
                  <c:v>9084167801</c:v>
                </c:pt>
                <c:pt idx="2">
                  <c:v>4217115187</c:v>
                </c:pt>
                <c:pt idx="3">
                  <c:v>257284712</c:v>
                </c:pt>
                <c:pt idx="4">
                  <c:v>1999691688</c:v>
                </c:pt>
                <c:pt idx="5">
                  <c:v>1110865947</c:v>
                </c:pt>
                <c:pt idx="6">
                  <c:v>908894621</c:v>
                </c:pt>
                <c:pt idx="7">
                  <c:v>140512426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4-4AE5-A9E4-B4458E850B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2731602994071"/>
          <c:y val="5.0350229210787967E-2"/>
          <c:w val="0.85297268397005932"/>
          <c:h val="0.754767469327447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Earning Assets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A2C-43F2-877B-08E4D55DBB93}"/>
              </c:ext>
            </c:extLst>
          </c:dPt>
          <c:cat>
            <c:strRef>
              <c:f>Sheet1!$D$1:$M$1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Sheet1!$D$2:$M$2</c:f>
              <c:numCache>
                <c:formatCode>General</c:formatCode>
                <c:ptCount val="10"/>
                <c:pt idx="0">
                  <c:v>5.0999999999999996</c:v>
                </c:pt>
                <c:pt idx="1">
                  <c:v>5.3</c:v>
                </c:pt>
                <c:pt idx="2">
                  <c:v>5.4</c:v>
                </c:pt>
                <c:pt idx="3">
                  <c:v>5.7</c:v>
                </c:pt>
                <c:pt idx="4">
                  <c:v>6.4</c:v>
                </c:pt>
                <c:pt idx="5">
                  <c:v>6.9</c:v>
                </c:pt>
                <c:pt idx="6">
                  <c:v>7.4</c:v>
                </c:pt>
                <c:pt idx="7">
                  <c:v>8.1</c:v>
                </c:pt>
                <c:pt idx="8">
                  <c:v>8.6999999999999993</c:v>
                </c:pt>
                <c:pt idx="9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65-4D1D-813E-B8983F44E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859042176"/>
        <c:axId val="858827432"/>
      </c:barChart>
      <c:catAx>
        <c:axId val="85904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858827432"/>
        <c:crosses val="autoZero"/>
        <c:auto val="1"/>
        <c:lblAlgn val="ctr"/>
        <c:lblOffset val="100"/>
        <c:noMultiLvlLbl val="0"/>
      </c:catAx>
      <c:valAx>
        <c:axId val="858827432"/>
        <c:scaling>
          <c:orientation val="minMax"/>
          <c:min val="2"/>
        </c:scaling>
        <c:delete val="0"/>
        <c:axPos val="l"/>
        <c:numFmt formatCode="_(&quot;$&quot;* #,##0.0_);_(&quot;$&quot;* \(#,##0.0\);_(&quot;$&quot;* &quot;-&quot;?_);_(@_)" sourceLinked="0"/>
        <c:majorTickMark val="out"/>
        <c:minorTickMark val="none"/>
        <c:tickLblPos val="nextTo"/>
        <c:crossAx val="85904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2731602994071"/>
          <c:y val="3.3158574067268104E-2"/>
          <c:w val="0.77902230971128605"/>
          <c:h val="0.76939154400691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Income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0BD-4A12-AB4E-D24B933C1965}"/>
              </c:ext>
            </c:extLst>
          </c:dPt>
          <c:cat>
            <c:strRef>
              <c:f>Sheet1!$B$1:$J$1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50.3</c:v>
                </c:pt>
                <c:pt idx="1">
                  <c:v>66.7</c:v>
                </c:pt>
                <c:pt idx="2">
                  <c:v>75.400000000000006</c:v>
                </c:pt>
                <c:pt idx="3">
                  <c:v>107.4</c:v>
                </c:pt>
                <c:pt idx="4">
                  <c:v>116.1</c:v>
                </c:pt>
                <c:pt idx="5">
                  <c:v>117.4</c:v>
                </c:pt>
                <c:pt idx="6">
                  <c:v>123.9</c:v>
                </c:pt>
                <c:pt idx="7">
                  <c:v>129.19999999999999</c:v>
                </c:pt>
                <c:pt idx="8">
                  <c:v>351.6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54-401F-8FAA-1D4872740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858827040"/>
        <c:axId val="858828216"/>
      </c:barChart>
      <c:catAx>
        <c:axId val="85882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858828216"/>
        <c:crosses val="autoZero"/>
        <c:auto val="1"/>
        <c:lblAlgn val="ctr"/>
        <c:lblOffset val="100"/>
        <c:noMultiLvlLbl val="0"/>
      </c:catAx>
      <c:valAx>
        <c:axId val="858828216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85882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0.11243</cdr:x>
      <cdr:y>0.14604</cdr:y>
    </cdr:from>
    <cdr:to>
      <cdr:x>0.56757</cdr:x>
      <cdr:y>0.47914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2282" y="635472"/>
          <a:ext cx="4786008" cy="1449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accent3">
                  <a:lumMod val="50000"/>
                </a:schemeClr>
              </a:solidFill>
            </a:rPr>
            <a:t>The Funding Corp raises debt 10-13bps above Treasuries in the 1-5 year category, and 36-60bps in the 10-30 year category.</a:t>
          </a:r>
        </a:p>
        <a:p xmlns:a="http://schemas.openxmlformats.org/drawingml/2006/main">
          <a:endParaRPr lang="en-US" sz="1400" dirty="0">
            <a:solidFill>
              <a:schemeClr val="accent3">
                <a:lumMod val="50000"/>
              </a:schemeClr>
            </a:solidFill>
          </a:endParaRPr>
        </a:p>
        <a:p xmlns:a="http://schemas.openxmlformats.org/drawingml/2006/main">
          <a:r>
            <a:rPr lang="en-US" sz="1400" dirty="0" smtClean="0">
              <a:solidFill>
                <a:schemeClr val="accent3">
                  <a:lumMod val="50000"/>
                </a:schemeClr>
              </a:solidFill>
            </a:rPr>
            <a:t>With ~10 bps of AgriBank add-on, Compeer funds at 25-75bps over the Treasury curve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0.73191</cdr:x>
      <cdr:y>0.38942</cdr:y>
    </cdr:from>
    <cdr:to>
      <cdr:x>0.87319</cdr:x>
      <cdr:y>0.5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33324" y="1810743"/>
          <a:ext cx="1415623" cy="5141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0.74466</cdr:x>
      <cdr:y>0.28661</cdr:y>
    </cdr:from>
    <cdr:to>
      <cdr:x>0.78252</cdr:x>
      <cdr:y>0.39749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7461116" y="1332689"/>
          <a:ext cx="379378" cy="51556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0.72709</cdr:x>
      <cdr:y>0.39763</cdr:y>
    </cdr:from>
    <cdr:to>
      <cdr:x>0.87586</cdr:x>
      <cdr:y>0.5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7285085" y="1848921"/>
          <a:ext cx="1490597" cy="47598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B6710-2DA1-A348-8CC9-D0124F0B494C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07CA-5D1D-A046-A43B-718A3632A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E948-8EFB-4DC7-A477-2077397ECA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AgStar did not include LTV for OTS loans in Cornerstone – So,</a:t>
            </a:r>
            <a:r>
              <a:rPr lang="en-US" baseline="0" dirty="0" smtClean="0"/>
              <a:t> historical numbers only include traditionally analyzed originations</a:t>
            </a:r>
          </a:p>
          <a:p>
            <a:r>
              <a:rPr lang="en-US" baseline="0" dirty="0" smtClean="0"/>
              <a:t>Badgerland &amp; 1</a:t>
            </a:r>
            <a:r>
              <a:rPr lang="en-US" baseline="30000" dirty="0" smtClean="0"/>
              <a:t>st</a:t>
            </a:r>
            <a:r>
              <a:rPr lang="en-US" baseline="0" dirty="0" smtClean="0"/>
              <a:t> did include LTV for OTS – 2017 data includes the traditional, 1</a:t>
            </a:r>
            <a:r>
              <a:rPr lang="en-US" baseline="30000" dirty="0" smtClean="0"/>
              <a:t>st</a:t>
            </a:r>
            <a:r>
              <a:rPr lang="en-US" baseline="0" dirty="0" smtClean="0"/>
              <a:t> &amp; BL OTS but not AgStar 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E948-8EFB-4DC7-A477-2077397ECA2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9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Permanent</a:t>
            </a:r>
            <a:r>
              <a:rPr lang="en-US" baseline="0" dirty="0" smtClean="0"/>
              <a:t> capital includes all allocated equities, hence the reduction in 2018</a:t>
            </a:r>
          </a:p>
          <a:p>
            <a:r>
              <a:rPr lang="en-US" baseline="0" dirty="0" smtClean="0"/>
              <a:t>Otherwise, all other capital ratios are increasing, and at or above the FIRs 1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C766C-EDE7-47F8-B8C9-D3CB27F2ED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3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Retail Farmer/Rancher</a:t>
            </a:r>
            <a:r>
              <a:rPr lang="en-US" baseline="0" dirty="0" smtClean="0"/>
              <a:t>, Large Syndicated Participations, AA, Home Mortgage, Investments, Retail Large Operation, </a:t>
            </a:r>
            <a:r>
              <a:rPr lang="en-US" baseline="0" dirty="0" err="1" smtClean="0"/>
              <a:t>proPartners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8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E948-8EFB-4DC7-A477-2077397EC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an Ag</a:t>
            </a:r>
            <a:r>
              <a:rPr lang="en-US" baseline="0" dirty="0" smtClean="0"/>
              <a:t> story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9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07CA-5D1D-A046-A43B-718A3632AE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7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5B59-FC66-47C2-B683-63B66DB68B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6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239" y="2490536"/>
            <a:ext cx="9629274" cy="1341429"/>
          </a:xfrm>
          <a:noFill/>
        </p:spPr>
        <p:txBody>
          <a:bodyPr lIns="0" tIns="0" rIns="0" bIns="0" anchor="b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239" y="3924041"/>
            <a:ext cx="9629274" cy="849646"/>
          </a:xfrm>
        </p:spPr>
        <p:txBody>
          <a:bodyPr lIns="0" tIns="0" rIns="0" bIns="0"/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358254" y="4732895"/>
            <a:ext cx="548640" cy="1"/>
          </a:xfrm>
          <a:prstGeom prst="line">
            <a:avLst/>
          </a:prstGeom>
          <a:ln w="1016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"/>
            <a:ext cx="12188952" cy="235915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-441"/>
            <a:ext cx="12192000" cy="235915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" y="729987"/>
            <a:ext cx="4646748" cy="85649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311119" y="5109438"/>
            <a:ext cx="10515600" cy="94620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2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colum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45271978"/>
              </p:ext>
            </p:extLst>
          </p:nvPr>
        </p:nvGraphicFramePr>
        <p:xfrm>
          <a:off x="1084263" y="1825625"/>
          <a:ext cx="5011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73953516"/>
              </p:ext>
            </p:extLst>
          </p:nvPr>
        </p:nvGraphicFramePr>
        <p:xfrm>
          <a:off x="1084263" y="1825625"/>
          <a:ext cx="5011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589492" y="1695451"/>
            <a:ext cx="5011054" cy="45335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BG_art@foot&amp;whtBG-inter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26277-D8EA-4986-AE7B-30D70EE67FFB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  <a:prstGeom prst="rect">
            <a:avLst/>
          </a:prstGeom>
        </p:spPr>
        <p:txBody>
          <a:bodyPr/>
          <a:lstStyle/>
          <a:p>
            <a:fld id="{4FBF7923-F01D-4218-8C95-65FBCD075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G_art@foot&amp;whtBG-inter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8115-864B-46D4-B428-2A5B94A476D4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/>
          <a:p>
            <a:fld id="{4FBF7923-F01D-4218-8C95-65FBCD075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/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 noChangeAspect="1"/>
          </p:cNvSpPr>
          <p:nvPr userDrawn="1"/>
        </p:nvSpPr>
        <p:spPr bwMode="auto">
          <a:xfrm>
            <a:off x="1250908" y="424745"/>
            <a:ext cx="9066997" cy="5629667"/>
          </a:xfrm>
          <a:custGeom>
            <a:avLst/>
            <a:gdLst>
              <a:gd name="T0" fmla="*/ 900 w 954"/>
              <a:gd name="T1" fmla="*/ 230 h 592"/>
              <a:gd name="T2" fmla="*/ 900 w 954"/>
              <a:gd name="T3" fmla="*/ 564 h 592"/>
              <a:gd name="T4" fmla="*/ 927 w 954"/>
              <a:gd name="T5" fmla="*/ 592 h 592"/>
              <a:gd name="T6" fmla="*/ 954 w 954"/>
              <a:gd name="T7" fmla="*/ 559 h 592"/>
              <a:gd name="T8" fmla="*/ 954 w 954"/>
              <a:gd name="T9" fmla="*/ 216 h 592"/>
              <a:gd name="T10" fmla="*/ 944 w 954"/>
              <a:gd name="T11" fmla="*/ 194 h 592"/>
              <a:gd name="T12" fmla="*/ 713 w 954"/>
              <a:gd name="T13" fmla="*/ 8 h 592"/>
              <a:gd name="T14" fmla="*/ 681 w 954"/>
              <a:gd name="T15" fmla="*/ 8 h 592"/>
              <a:gd name="T16" fmla="*/ 438 w 954"/>
              <a:gd name="T17" fmla="*/ 193 h 592"/>
              <a:gd name="T18" fmla="*/ 427 w 954"/>
              <a:gd name="T19" fmla="*/ 216 h 592"/>
              <a:gd name="T20" fmla="*/ 427 w 954"/>
              <a:gd name="T21" fmla="*/ 536 h 592"/>
              <a:gd name="T22" fmla="*/ 374 w 954"/>
              <a:gd name="T23" fmla="*/ 536 h 592"/>
              <a:gd name="T24" fmla="*/ 374 w 954"/>
              <a:gd name="T25" fmla="*/ 216 h 592"/>
              <a:gd name="T26" fmla="*/ 347 w 954"/>
              <a:gd name="T27" fmla="*/ 188 h 592"/>
              <a:gd name="T28" fmla="*/ 320 w 954"/>
              <a:gd name="T29" fmla="*/ 216 h 592"/>
              <a:gd name="T30" fmla="*/ 320 w 954"/>
              <a:gd name="T31" fmla="*/ 536 h 592"/>
              <a:gd name="T32" fmla="*/ 264 w 954"/>
              <a:gd name="T33" fmla="*/ 536 h 592"/>
              <a:gd name="T34" fmla="*/ 264 w 954"/>
              <a:gd name="T35" fmla="*/ 319 h 592"/>
              <a:gd name="T36" fmla="*/ 237 w 954"/>
              <a:gd name="T37" fmla="*/ 290 h 592"/>
              <a:gd name="T38" fmla="*/ 210 w 954"/>
              <a:gd name="T39" fmla="*/ 319 h 592"/>
              <a:gd name="T40" fmla="*/ 210 w 954"/>
              <a:gd name="T41" fmla="*/ 536 h 592"/>
              <a:gd name="T42" fmla="*/ 154 w 954"/>
              <a:gd name="T43" fmla="*/ 536 h 592"/>
              <a:gd name="T44" fmla="*/ 154 w 954"/>
              <a:gd name="T45" fmla="*/ 413 h 592"/>
              <a:gd name="T46" fmla="*/ 127 w 954"/>
              <a:gd name="T47" fmla="*/ 385 h 592"/>
              <a:gd name="T48" fmla="*/ 100 w 954"/>
              <a:gd name="T49" fmla="*/ 413 h 592"/>
              <a:gd name="T50" fmla="*/ 100 w 954"/>
              <a:gd name="T51" fmla="*/ 536 h 592"/>
              <a:gd name="T52" fmla="*/ 27 w 954"/>
              <a:gd name="T53" fmla="*/ 536 h 592"/>
              <a:gd name="T54" fmla="*/ 0 w 954"/>
              <a:gd name="T55" fmla="*/ 564 h 592"/>
              <a:gd name="T56" fmla="*/ 27 w 954"/>
              <a:gd name="T57" fmla="*/ 592 h 592"/>
              <a:gd name="T58" fmla="*/ 454 w 954"/>
              <a:gd name="T59" fmla="*/ 592 h 592"/>
              <a:gd name="T60" fmla="*/ 481 w 954"/>
              <a:gd name="T61" fmla="*/ 564 h 592"/>
              <a:gd name="T62" fmla="*/ 481 w 954"/>
              <a:gd name="T63" fmla="*/ 230 h 592"/>
              <a:gd name="T64" fmla="*/ 696 w 954"/>
              <a:gd name="T65" fmla="*/ 66 h 592"/>
              <a:gd name="T66" fmla="*/ 900 w 954"/>
              <a:gd name="T67" fmla="*/ 23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4" h="592">
                <a:moveTo>
                  <a:pt x="900" y="230"/>
                </a:moveTo>
                <a:cubicBezTo>
                  <a:pt x="900" y="564"/>
                  <a:pt x="900" y="564"/>
                  <a:pt x="900" y="564"/>
                </a:cubicBezTo>
                <a:cubicBezTo>
                  <a:pt x="900" y="579"/>
                  <a:pt x="913" y="592"/>
                  <a:pt x="927" y="592"/>
                </a:cubicBezTo>
                <a:cubicBezTo>
                  <a:pt x="947" y="592"/>
                  <a:pt x="954" y="570"/>
                  <a:pt x="954" y="559"/>
                </a:cubicBezTo>
                <a:cubicBezTo>
                  <a:pt x="954" y="548"/>
                  <a:pt x="954" y="216"/>
                  <a:pt x="954" y="216"/>
                </a:cubicBezTo>
                <a:cubicBezTo>
                  <a:pt x="954" y="207"/>
                  <a:pt x="950" y="199"/>
                  <a:pt x="944" y="194"/>
                </a:cubicBezTo>
                <a:cubicBezTo>
                  <a:pt x="713" y="8"/>
                  <a:pt x="713" y="8"/>
                  <a:pt x="713" y="8"/>
                </a:cubicBezTo>
                <a:cubicBezTo>
                  <a:pt x="704" y="1"/>
                  <a:pt x="691" y="0"/>
                  <a:pt x="681" y="8"/>
                </a:cubicBezTo>
                <a:cubicBezTo>
                  <a:pt x="438" y="193"/>
                  <a:pt x="438" y="193"/>
                  <a:pt x="438" y="193"/>
                </a:cubicBezTo>
                <a:cubicBezTo>
                  <a:pt x="431" y="198"/>
                  <a:pt x="427" y="207"/>
                  <a:pt x="427" y="216"/>
                </a:cubicBezTo>
                <a:cubicBezTo>
                  <a:pt x="427" y="536"/>
                  <a:pt x="427" y="536"/>
                  <a:pt x="427" y="536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74" y="216"/>
                  <a:pt x="374" y="216"/>
                  <a:pt x="374" y="216"/>
                </a:cubicBezTo>
                <a:cubicBezTo>
                  <a:pt x="374" y="200"/>
                  <a:pt x="362" y="188"/>
                  <a:pt x="347" y="188"/>
                </a:cubicBezTo>
                <a:cubicBezTo>
                  <a:pt x="332" y="188"/>
                  <a:pt x="320" y="200"/>
                  <a:pt x="320" y="216"/>
                </a:cubicBezTo>
                <a:cubicBezTo>
                  <a:pt x="320" y="536"/>
                  <a:pt x="320" y="536"/>
                  <a:pt x="320" y="536"/>
                </a:cubicBezTo>
                <a:cubicBezTo>
                  <a:pt x="264" y="536"/>
                  <a:pt x="264" y="536"/>
                  <a:pt x="264" y="536"/>
                </a:cubicBezTo>
                <a:cubicBezTo>
                  <a:pt x="264" y="319"/>
                  <a:pt x="264" y="319"/>
                  <a:pt x="264" y="319"/>
                </a:cubicBezTo>
                <a:cubicBezTo>
                  <a:pt x="264" y="303"/>
                  <a:pt x="252" y="290"/>
                  <a:pt x="237" y="290"/>
                </a:cubicBezTo>
                <a:cubicBezTo>
                  <a:pt x="222" y="290"/>
                  <a:pt x="210" y="303"/>
                  <a:pt x="210" y="319"/>
                </a:cubicBezTo>
                <a:cubicBezTo>
                  <a:pt x="210" y="536"/>
                  <a:pt x="210" y="536"/>
                  <a:pt x="210" y="536"/>
                </a:cubicBezTo>
                <a:cubicBezTo>
                  <a:pt x="154" y="536"/>
                  <a:pt x="154" y="536"/>
                  <a:pt x="154" y="536"/>
                </a:cubicBezTo>
                <a:cubicBezTo>
                  <a:pt x="154" y="413"/>
                  <a:pt x="154" y="413"/>
                  <a:pt x="154" y="413"/>
                </a:cubicBezTo>
                <a:cubicBezTo>
                  <a:pt x="154" y="397"/>
                  <a:pt x="142" y="385"/>
                  <a:pt x="127" y="385"/>
                </a:cubicBezTo>
                <a:cubicBezTo>
                  <a:pt x="112" y="385"/>
                  <a:pt x="100" y="397"/>
                  <a:pt x="100" y="413"/>
                </a:cubicBezTo>
                <a:cubicBezTo>
                  <a:pt x="100" y="536"/>
                  <a:pt x="100" y="536"/>
                  <a:pt x="100" y="536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12" y="536"/>
                  <a:pt x="0" y="548"/>
                  <a:pt x="0" y="564"/>
                </a:cubicBezTo>
                <a:cubicBezTo>
                  <a:pt x="0" y="579"/>
                  <a:pt x="12" y="592"/>
                  <a:pt x="27" y="592"/>
                </a:cubicBezTo>
                <a:cubicBezTo>
                  <a:pt x="454" y="592"/>
                  <a:pt x="454" y="592"/>
                  <a:pt x="454" y="592"/>
                </a:cubicBezTo>
                <a:cubicBezTo>
                  <a:pt x="469" y="592"/>
                  <a:pt x="481" y="579"/>
                  <a:pt x="481" y="564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696" y="66"/>
                  <a:pt x="696" y="66"/>
                  <a:pt x="696" y="66"/>
                </a:cubicBezTo>
                <a:cubicBezTo>
                  <a:pt x="900" y="230"/>
                  <a:pt x="900" y="230"/>
                  <a:pt x="900" y="230"/>
                </a:cubicBezTo>
              </a:path>
            </a:pathLst>
          </a:custGeom>
          <a:solidFill>
            <a:schemeClr val="tx1">
              <a:lumMod val="20000"/>
              <a:lumOff val="8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0566" y="3512456"/>
            <a:ext cx="6326307" cy="1477832"/>
          </a:xfrm>
          <a:noFill/>
        </p:spPr>
        <p:txBody>
          <a:bodyPr lIns="0" tIns="0" rIns="0" bIns="0" anchor="ctr" anchorCtr="0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5570566" y="5063260"/>
            <a:ext cx="548640" cy="1"/>
          </a:xfrm>
          <a:prstGeom prst="line">
            <a:avLst/>
          </a:prstGeom>
          <a:ln w="1016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w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 noChangeAspect="1"/>
          </p:cNvSpPr>
          <p:nvPr userDrawn="1"/>
        </p:nvSpPr>
        <p:spPr bwMode="auto">
          <a:xfrm>
            <a:off x="1250908" y="424745"/>
            <a:ext cx="9066997" cy="5629667"/>
          </a:xfrm>
          <a:custGeom>
            <a:avLst/>
            <a:gdLst>
              <a:gd name="T0" fmla="*/ 900 w 954"/>
              <a:gd name="T1" fmla="*/ 230 h 592"/>
              <a:gd name="T2" fmla="*/ 900 w 954"/>
              <a:gd name="T3" fmla="*/ 564 h 592"/>
              <a:gd name="T4" fmla="*/ 927 w 954"/>
              <a:gd name="T5" fmla="*/ 592 h 592"/>
              <a:gd name="T6" fmla="*/ 954 w 954"/>
              <a:gd name="T7" fmla="*/ 559 h 592"/>
              <a:gd name="T8" fmla="*/ 954 w 954"/>
              <a:gd name="T9" fmla="*/ 216 h 592"/>
              <a:gd name="T10" fmla="*/ 944 w 954"/>
              <a:gd name="T11" fmla="*/ 194 h 592"/>
              <a:gd name="T12" fmla="*/ 713 w 954"/>
              <a:gd name="T13" fmla="*/ 8 h 592"/>
              <a:gd name="T14" fmla="*/ 681 w 954"/>
              <a:gd name="T15" fmla="*/ 8 h 592"/>
              <a:gd name="T16" fmla="*/ 438 w 954"/>
              <a:gd name="T17" fmla="*/ 193 h 592"/>
              <a:gd name="T18" fmla="*/ 427 w 954"/>
              <a:gd name="T19" fmla="*/ 216 h 592"/>
              <a:gd name="T20" fmla="*/ 427 w 954"/>
              <a:gd name="T21" fmla="*/ 536 h 592"/>
              <a:gd name="T22" fmla="*/ 374 w 954"/>
              <a:gd name="T23" fmla="*/ 536 h 592"/>
              <a:gd name="T24" fmla="*/ 374 w 954"/>
              <a:gd name="T25" fmla="*/ 216 h 592"/>
              <a:gd name="T26" fmla="*/ 347 w 954"/>
              <a:gd name="T27" fmla="*/ 188 h 592"/>
              <a:gd name="T28" fmla="*/ 320 w 954"/>
              <a:gd name="T29" fmla="*/ 216 h 592"/>
              <a:gd name="T30" fmla="*/ 320 w 954"/>
              <a:gd name="T31" fmla="*/ 536 h 592"/>
              <a:gd name="T32" fmla="*/ 264 w 954"/>
              <a:gd name="T33" fmla="*/ 536 h 592"/>
              <a:gd name="T34" fmla="*/ 264 w 954"/>
              <a:gd name="T35" fmla="*/ 319 h 592"/>
              <a:gd name="T36" fmla="*/ 237 w 954"/>
              <a:gd name="T37" fmla="*/ 290 h 592"/>
              <a:gd name="T38" fmla="*/ 210 w 954"/>
              <a:gd name="T39" fmla="*/ 319 h 592"/>
              <a:gd name="T40" fmla="*/ 210 w 954"/>
              <a:gd name="T41" fmla="*/ 536 h 592"/>
              <a:gd name="T42" fmla="*/ 154 w 954"/>
              <a:gd name="T43" fmla="*/ 536 h 592"/>
              <a:gd name="T44" fmla="*/ 154 w 954"/>
              <a:gd name="T45" fmla="*/ 413 h 592"/>
              <a:gd name="T46" fmla="*/ 127 w 954"/>
              <a:gd name="T47" fmla="*/ 385 h 592"/>
              <a:gd name="T48" fmla="*/ 100 w 954"/>
              <a:gd name="T49" fmla="*/ 413 h 592"/>
              <a:gd name="T50" fmla="*/ 100 w 954"/>
              <a:gd name="T51" fmla="*/ 536 h 592"/>
              <a:gd name="T52" fmla="*/ 27 w 954"/>
              <a:gd name="T53" fmla="*/ 536 h 592"/>
              <a:gd name="T54" fmla="*/ 0 w 954"/>
              <a:gd name="T55" fmla="*/ 564 h 592"/>
              <a:gd name="T56" fmla="*/ 27 w 954"/>
              <a:gd name="T57" fmla="*/ 592 h 592"/>
              <a:gd name="T58" fmla="*/ 454 w 954"/>
              <a:gd name="T59" fmla="*/ 592 h 592"/>
              <a:gd name="T60" fmla="*/ 481 w 954"/>
              <a:gd name="T61" fmla="*/ 564 h 592"/>
              <a:gd name="T62" fmla="*/ 481 w 954"/>
              <a:gd name="T63" fmla="*/ 230 h 592"/>
              <a:gd name="T64" fmla="*/ 696 w 954"/>
              <a:gd name="T65" fmla="*/ 66 h 592"/>
              <a:gd name="T66" fmla="*/ 900 w 954"/>
              <a:gd name="T67" fmla="*/ 23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4" h="592">
                <a:moveTo>
                  <a:pt x="900" y="230"/>
                </a:moveTo>
                <a:cubicBezTo>
                  <a:pt x="900" y="564"/>
                  <a:pt x="900" y="564"/>
                  <a:pt x="900" y="564"/>
                </a:cubicBezTo>
                <a:cubicBezTo>
                  <a:pt x="900" y="579"/>
                  <a:pt x="913" y="592"/>
                  <a:pt x="927" y="592"/>
                </a:cubicBezTo>
                <a:cubicBezTo>
                  <a:pt x="947" y="592"/>
                  <a:pt x="954" y="570"/>
                  <a:pt x="954" y="559"/>
                </a:cubicBezTo>
                <a:cubicBezTo>
                  <a:pt x="954" y="548"/>
                  <a:pt x="954" y="216"/>
                  <a:pt x="954" y="216"/>
                </a:cubicBezTo>
                <a:cubicBezTo>
                  <a:pt x="954" y="207"/>
                  <a:pt x="950" y="199"/>
                  <a:pt x="944" y="194"/>
                </a:cubicBezTo>
                <a:cubicBezTo>
                  <a:pt x="713" y="8"/>
                  <a:pt x="713" y="8"/>
                  <a:pt x="713" y="8"/>
                </a:cubicBezTo>
                <a:cubicBezTo>
                  <a:pt x="704" y="1"/>
                  <a:pt x="691" y="0"/>
                  <a:pt x="681" y="8"/>
                </a:cubicBezTo>
                <a:cubicBezTo>
                  <a:pt x="438" y="193"/>
                  <a:pt x="438" y="193"/>
                  <a:pt x="438" y="193"/>
                </a:cubicBezTo>
                <a:cubicBezTo>
                  <a:pt x="431" y="198"/>
                  <a:pt x="427" y="207"/>
                  <a:pt x="427" y="216"/>
                </a:cubicBezTo>
                <a:cubicBezTo>
                  <a:pt x="427" y="536"/>
                  <a:pt x="427" y="536"/>
                  <a:pt x="427" y="536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74" y="216"/>
                  <a:pt x="374" y="216"/>
                  <a:pt x="374" y="216"/>
                </a:cubicBezTo>
                <a:cubicBezTo>
                  <a:pt x="374" y="200"/>
                  <a:pt x="362" y="188"/>
                  <a:pt x="347" y="188"/>
                </a:cubicBezTo>
                <a:cubicBezTo>
                  <a:pt x="332" y="188"/>
                  <a:pt x="320" y="200"/>
                  <a:pt x="320" y="216"/>
                </a:cubicBezTo>
                <a:cubicBezTo>
                  <a:pt x="320" y="536"/>
                  <a:pt x="320" y="536"/>
                  <a:pt x="320" y="536"/>
                </a:cubicBezTo>
                <a:cubicBezTo>
                  <a:pt x="264" y="536"/>
                  <a:pt x="264" y="536"/>
                  <a:pt x="264" y="536"/>
                </a:cubicBezTo>
                <a:cubicBezTo>
                  <a:pt x="264" y="319"/>
                  <a:pt x="264" y="319"/>
                  <a:pt x="264" y="319"/>
                </a:cubicBezTo>
                <a:cubicBezTo>
                  <a:pt x="264" y="303"/>
                  <a:pt x="252" y="290"/>
                  <a:pt x="237" y="290"/>
                </a:cubicBezTo>
                <a:cubicBezTo>
                  <a:pt x="222" y="290"/>
                  <a:pt x="210" y="303"/>
                  <a:pt x="210" y="319"/>
                </a:cubicBezTo>
                <a:cubicBezTo>
                  <a:pt x="210" y="536"/>
                  <a:pt x="210" y="536"/>
                  <a:pt x="210" y="536"/>
                </a:cubicBezTo>
                <a:cubicBezTo>
                  <a:pt x="154" y="536"/>
                  <a:pt x="154" y="536"/>
                  <a:pt x="154" y="536"/>
                </a:cubicBezTo>
                <a:cubicBezTo>
                  <a:pt x="154" y="413"/>
                  <a:pt x="154" y="413"/>
                  <a:pt x="154" y="413"/>
                </a:cubicBezTo>
                <a:cubicBezTo>
                  <a:pt x="154" y="397"/>
                  <a:pt x="142" y="385"/>
                  <a:pt x="127" y="385"/>
                </a:cubicBezTo>
                <a:cubicBezTo>
                  <a:pt x="112" y="385"/>
                  <a:pt x="100" y="397"/>
                  <a:pt x="100" y="413"/>
                </a:cubicBezTo>
                <a:cubicBezTo>
                  <a:pt x="100" y="536"/>
                  <a:pt x="100" y="536"/>
                  <a:pt x="100" y="536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12" y="536"/>
                  <a:pt x="0" y="548"/>
                  <a:pt x="0" y="564"/>
                </a:cubicBezTo>
                <a:cubicBezTo>
                  <a:pt x="0" y="579"/>
                  <a:pt x="12" y="592"/>
                  <a:pt x="27" y="592"/>
                </a:cubicBezTo>
                <a:cubicBezTo>
                  <a:pt x="454" y="592"/>
                  <a:pt x="454" y="592"/>
                  <a:pt x="454" y="592"/>
                </a:cubicBezTo>
                <a:cubicBezTo>
                  <a:pt x="469" y="592"/>
                  <a:pt x="481" y="579"/>
                  <a:pt x="481" y="564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696" y="66"/>
                  <a:pt x="696" y="66"/>
                  <a:pt x="696" y="66"/>
                </a:cubicBezTo>
                <a:cubicBezTo>
                  <a:pt x="900" y="230"/>
                  <a:pt x="900" y="230"/>
                  <a:pt x="900" y="230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  <a:lvl6pPr marL="234315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57175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 noChangeAspect="1"/>
          </p:cNvSpPr>
          <p:nvPr userDrawn="1"/>
        </p:nvSpPr>
        <p:spPr bwMode="auto">
          <a:xfrm>
            <a:off x="1250908" y="424745"/>
            <a:ext cx="9066997" cy="5629667"/>
          </a:xfrm>
          <a:custGeom>
            <a:avLst/>
            <a:gdLst>
              <a:gd name="T0" fmla="*/ 900 w 954"/>
              <a:gd name="T1" fmla="*/ 230 h 592"/>
              <a:gd name="T2" fmla="*/ 900 w 954"/>
              <a:gd name="T3" fmla="*/ 564 h 592"/>
              <a:gd name="T4" fmla="*/ 927 w 954"/>
              <a:gd name="T5" fmla="*/ 592 h 592"/>
              <a:gd name="T6" fmla="*/ 954 w 954"/>
              <a:gd name="T7" fmla="*/ 559 h 592"/>
              <a:gd name="T8" fmla="*/ 954 w 954"/>
              <a:gd name="T9" fmla="*/ 216 h 592"/>
              <a:gd name="T10" fmla="*/ 944 w 954"/>
              <a:gd name="T11" fmla="*/ 194 h 592"/>
              <a:gd name="T12" fmla="*/ 713 w 954"/>
              <a:gd name="T13" fmla="*/ 8 h 592"/>
              <a:gd name="T14" fmla="*/ 681 w 954"/>
              <a:gd name="T15" fmla="*/ 8 h 592"/>
              <a:gd name="T16" fmla="*/ 438 w 954"/>
              <a:gd name="T17" fmla="*/ 193 h 592"/>
              <a:gd name="T18" fmla="*/ 427 w 954"/>
              <a:gd name="T19" fmla="*/ 216 h 592"/>
              <a:gd name="T20" fmla="*/ 427 w 954"/>
              <a:gd name="T21" fmla="*/ 536 h 592"/>
              <a:gd name="T22" fmla="*/ 374 w 954"/>
              <a:gd name="T23" fmla="*/ 536 h 592"/>
              <a:gd name="T24" fmla="*/ 374 w 954"/>
              <a:gd name="T25" fmla="*/ 216 h 592"/>
              <a:gd name="T26" fmla="*/ 347 w 954"/>
              <a:gd name="T27" fmla="*/ 188 h 592"/>
              <a:gd name="T28" fmla="*/ 320 w 954"/>
              <a:gd name="T29" fmla="*/ 216 h 592"/>
              <a:gd name="T30" fmla="*/ 320 w 954"/>
              <a:gd name="T31" fmla="*/ 536 h 592"/>
              <a:gd name="T32" fmla="*/ 264 w 954"/>
              <a:gd name="T33" fmla="*/ 536 h 592"/>
              <a:gd name="T34" fmla="*/ 264 w 954"/>
              <a:gd name="T35" fmla="*/ 319 h 592"/>
              <a:gd name="T36" fmla="*/ 237 w 954"/>
              <a:gd name="T37" fmla="*/ 290 h 592"/>
              <a:gd name="T38" fmla="*/ 210 w 954"/>
              <a:gd name="T39" fmla="*/ 319 h 592"/>
              <a:gd name="T40" fmla="*/ 210 w 954"/>
              <a:gd name="T41" fmla="*/ 536 h 592"/>
              <a:gd name="T42" fmla="*/ 154 w 954"/>
              <a:gd name="T43" fmla="*/ 536 h 592"/>
              <a:gd name="T44" fmla="*/ 154 w 954"/>
              <a:gd name="T45" fmla="*/ 413 h 592"/>
              <a:gd name="T46" fmla="*/ 127 w 954"/>
              <a:gd name="T47" fmla="*/ 385 h 592"/>
              <a:gd name="T48" fmla="*/ 100 w 954"/>
              <a:gd name="T49" fmla="*/ 413 h 592"/>
              <a:gd name="T50" fmla="*/ 100 w 954"/>
              <a:gd name="T51" fmla="*/ 536 h 592"/>
              <a:gd name="T52" fmla="*/ 27 w 954"/>
              <a:gd name="T53" fmla="*/ 536 h 592"/>
              <a:gd name="T54" fmla="*/ 0 w 954"/>
              <a:gd name="T55" fmla="*/ 564 h 592"/>
              <a:gd name="T56" fmla="*/ 27 w 954"/>
              <a:gd name="T57" fmla="*/ 592 h 592"/>
              <a:gd name="T58" fmla="*/ 454 w 954"/>
              <a:gd name="T59" fmla="*/ 592 h 592"/>
              <a:gd name="T60" fmla="*/ 481 w 954"/>
              <a:gd name="T61" fmla="*/ 564 h 592"/>
              <a:gd name="T62" fmla="*/ 481 w 954"/>
              <a:gd name="T63" fmla="*/ 230 h 592"/>
              <a:gd name="T64" fmla="*/ 696 w 954"/>
              <a:gd name="T65" fmla="*/ 66 h 592"/>
              <a:gd name="T66" fmla="*/ 900 w 954"/>
              <a:gd name="T67" fmla="*/ 23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4" h="592">
                <a:moveTo>
                  <a:pt x="900" y="230"/>
                </a:moveTo>
                <a:cubicBezTo>
                  <a:pt x="900" y="564"/>
                  <a:pt x="900" y="564"/>
                  <a:pt x="900" y="564"/>
                </a:cubicBezTo>
                <a:cubicBezTo>
                  <a:pt x="900" y="579"/>
                  <a:pt x="913" y="592"/>
                  <a:pt x="927" y="592"/>
                </a:cubicBezTo>
                <a:cubicBezTo>
                  <a:pt x="947" y="592"/>
                  <a:pt x="954" y="570"/>
                  <a:pt x="954" y="559"/>
                </a:cubicBezTo>
                <a:cubicBezTo>
                  <a:pt x="954" y="548"/>
                  <a:pt x="954" y="216"/>
                  <a:pt x="954" y="216"/>
                </a:cubicBezTo>
                <a:cubicBezTo>
                  <a:pt x="954" y="207"/>
                  <a:pt x="950" y="199"/>
                  <a:pt x="944" y="194"/>
                </a:cubicBezTo>
                <a:cubicBezTo>
                  <a:pt x="713" y="8"/>
                  <a:pt x="713" y="8"/>
                  <a:pt x="713" y="8"/>
                </a:cubicBezTo>
                <a:cubicBezTo>
                  <a:pt x="704" y="1"/>
                  <a:pt x="691" y="0"/>
                  <a:pt x="681" y="8"/>
                </a:cubicBezTo>
                <a:cubicBezTo>
                  <a:pt x="438" y="193"/>
                  <a:pt x="438" y="193"/>
                  <a:pt x="438" y="193"/>
                </a:cubicBezTo>
                <a:cubicBezTo>
                  <a:pt x="431" y="198"/>
                  <a:pt x="427" y="207"/>
                  <a:pt x="427" y="216"/>
                </a:cubicBezTo>
                <a:cubicBezTo>
                  <a:pt x="427" y="536"/>
                  <a:pt x="427" y="536"/>
                  <a:pt x="427" y="536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74" y="216"/>
                  <a:pt x="374" y="216"/>
                  <a:pt x="374" y="216"/>
                </a:cubicBezTo>
                <a:cubicBezTo>
                  <a:pt x="374" y="200"/>
                  <a:pt x="362" y="188"/>
                  <a:pt x="347" y="188"/>
                </a:cubicBezTo>
                <a:cubicBezTo>
                  <a:pt x="332" y="188"/>
                  <a:pt x="320" y="200"/>
                  <a:pt x="320" y="216"/>
                </a:cubicBezTo>
                <a:cubicBezTo>
                  <a:pt x="320" y="536"/>
                  <a:pt x="320" y="536"/>
                  <a:pt x="320" y="536"/>
                </a:cubicBezTo>
                <a:cubicBezTo>
                  <a:pt x="264" y="536"/>
                  <a:pt x="264" y="536"/>
                  <a:pt x="264" y="536"/>
                </a:cubicBezTo>
                <a:cubicBezTo>
                  <a:pt x="264" y="319"/>
                  <a:pt x="264" y="319"/>
                  <a:pt x="264" y="319"/>
                </a:cubicBezTo>
                <a:cubicBezTo>
                  <a:pt x="264" y="303"/>
                  <a:pt x="252" y="290"/>
                  <a:pt x="237" y="290"/>
                </a:cubicBezTo>
                <a:cubicBezTo>
                  <a:pt x="222" y="290"/>
                  <a:pt x="210" y="303"/>
                  <a:pt x="210" y="319"/>
                </a:cubicBezTo>
                <a:cubicBezTo>
                  <a:pt x="210" y="536"/>
                  <a:pt x="210" y="536"/>
                  <a:pt x="210" y="536"/>
                </a:cubicBezTo>
                <a:cubicBezTo>
                  <a:pt x="154" y="536"/>
                  <a:pt x="154" y="536"/>
                  <a:pt x="154" y="536"/>
                </a:cubicBezTo>
                <a:cubicBezTo>
                  <a:pt x="154" y="413"/>
                  <a:pt x="154" y="413"/>
                  <a:pt x="154" y="413"/>
                </a:cubicBezTo>
                <a:cubicBezTo>
                  <a:pt x="154" y="397"/>
                  <a:pt x="142" y="385"/>
                  <a:pt x="127" y="385"/>
                </a:cubicBezTo>
                <a:cubicBezTo>
                  <a:pt x="112" y="385"/>
                  <a:pt x="100" y="397"/>
                  <a:pt x="100" y="413"/>
                </a:cubicBezTo>
                <a:cubicBezTo>
                  <a:pt x="100" y="536"/>
                  <a:pt x="100" y="536"/>
                  <a:pt x="100" y="536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12" y="536"/>
                  <a:pt x="0" y="548"/>
                  <a:pt x="0" y="564"/>
                </a:cubicBezTo>
                <a:cubicBezTo>
                  <a:pt x="0" y="579"/>
                  <a:pt x="12" y="592"/>
                  <a:pt x="27" y="592"/>
                </a:cubicBezTo>
                <a:cubicBezTo>
                  <a:pt x="454" y="592"/>
                  <a:pt x="454" y="592"/>
                  <a:pt x="454" y="592"/>
                </a:cubicBezTo>
                <a:cubicBezTo>
                  <a:pt x="469" y="592"/>
                  <a:pt x="481" y="579"/>
                  <a:pt x="481" y="564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696" y="66"/>
                  <a:pt x="696" y="66"/>
                  <a:pt x="696" y="66"/>
                </a:cubicBezTo>
                <a:cubicBezTo>
                  <a:pt x="900" y="230"/>
                  <a:pt x="900" y="230"/>
                  <a:pt x="900" y="230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1" y="6441852"/>
            <a:ext cx="10607040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_No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Content_no WtrMark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1" y="6441852"/>
            <a:ext cx="10607040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column w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89492" y="18039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colum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89492" y="1803925"/>
            <a:ext cx="5011054" cy="4351338"/>
          </a:xfrm>
        </p:spPr>
        <p:txBody>
          <a:bodyPr/>
          <a:lstStyle>
            <a:lvl5pPr>
              <a:defRPr/>
            </a:lvl5pPr>
            <a:lvl6pPr marL="2571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717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lvl="4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011601" y="6441852"/>
            <a:ext cx="10607040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77833112"/>
              </p:ext>
            </p:extLst>
          </p:nvPr>
        </p:nvGraphicFramePr>
        <p:xfrm>
          <a:off x="1084263" y="1825625"/>
          <a:ext cx="5011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1433043"/>
              </p:ext>
            </p:extLst>
          </p:nvPr>
        </p:nvGraphicFramePr>
        <p:xfrm>
          <a:off x="6589713" y="1803400"/>
          <a:ext cx="50101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119"/>
          <a:stretch/>
        </p:blipFill>
        <p:spPr>
          <a:xfrm>
            <a:off x="-9727" y="894943"/>
            <a:ext cx="1031056" cy="32806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1011602" y="6441852"/>
            <a:ext cx="8902419" cy="0"/>
          </a:xfrm>
          <a:prstGeom prst="line">
            <a:avLst/>
          </a:prstGeom>
          <a:ln w="38100" cap="rnd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8098" y="6228988"/>
            <a:ext cx="3882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 spc="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6550F-30A3-394F-9149-215008B3E700}" type="slidenum">
              <a:rPr lang="en-US" b="1" smtClean="0">
                <a:latin typeface="+mn-lt"/>
              </a:rPr>
              <a:pPr/>
              <a:t>‹#›</a:t>
            </a:fld>
            <a:endParaRPr lang="en-US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2" y="6288622"/>
            <a:ext cx="1594107" cy="2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+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−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v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op.com\users$\Chicago\Investment%20Banking\PROJECTS\AgStar\2018\3.2018\Fed%20Loan%20Performance%20Data.xls!Output%20Graph!%5bFed%20Loan%20Performance%20Data.xls%5dOutput%20Graph%20Chart%2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222" y="2490536"/>
            <a:ext cx="9725355" cy="1341429"/>
          </a:xfrm>
        </p:spPr>
        <p:txBody>
          <a:bodyPr/>
          <a:lstStyle/>
          <a:p>
            <a:r>
              <a:rPr lang="en-US" dirty="0" smtClean="0"/>
              <a:t>Preferred stockholder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March 13, 2018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11120" y="5768501"/>
            <a:ext cx="3223918" cy="719847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+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−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Jase Wagner</a:t>
            </a:r>
          </a:p>
          <a:p>
            <a:r>
              <a:rPr lang="en-US" dirty="0" smtClean="0"/>
              <a:t>Chief Financial Officer</a:t>
            </a:r>
          </a:p>
          <a:p>
            <a:r>
              <a:rPr lang="en-US" dirty="0"/>
              <a:t>j</a:t>
            </a:r>
            <a:r>
              <a:rPr lang="en-US" dirty="0" smtClean="0"/>
              <a:t>ase.wagner@compeer.com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056451" y="5768501"/>
            <a:ext cx="3135549" cy="865763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+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−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v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William Moore, CFA</a:t>
            </a:r>
          </a:p>
          <a:p>
            <a:r>
              <a:rPr lang="en-US" dirty="0" smtClean="0"/>
              <a:t>Vice President, ALM &amp; Capital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ill.moore@compeer.com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7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r>
              <a:rPr lang="en-US" dirty="0" smtClean="0"/>
              <a:t>Financial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4946" y="1552575"/>
            <a:ext cx="10515600" cy="4624388"/>
          </a:xfrm>
        </p:spPr>
        <p:txBody>
          <a:bodyPr>
            <a:noAutofit/>
          </a:bodyPr>
          <a:lstStyle/>
          <a:p>
            <a:r>
              <a:rPr lang="en-US" sz="2000" b="0" dirty="0"/>
              <a:t>Steady growth in earning </a:t>
            </a:r>
            <a:r>
              <a:rPr lang="en-US" sz="2000" b="0" dirty="0" smtClean="0"/>
              <a:t>assets</a:t>
            </a:r>
          </a:p>
          <a:p>
            <a:r>
              <a:rPr lang="en-US" sz="2000" b="0" dirty="0" smtClean="0"/>
              <a:t>Significant </a:t>
            </a:r>
            <a:r>
              <a:rPr lang="en-US" sz="2000" b="0" dirty="0"/>
              <a:t>earnings growth over the last five </a:t>
            </a:r>
            <a:r>
              <a:rPr lang="en-US" sz="2000" b="0" dirty="0" smtClean="0"/>
              <a:t>years</a:t>
            </a:r>
          </a:p>
          <a:p>
            <a:r>
              <a:rPr lang="en-US" sz="2000" b="0" dirty="0"/>
              <a:t>Merger significantly expanded the size and profitability of the association</a:t>
            </a:r>
          </a:p>
          <a:p>
            <a:r>
              <a:rPr lang="en-US" sz="2000" b="0" dirty="0" smtClean="0"/>
              <a:t>Record </a:t>
            </a:r>
            <a:r>
              <a:rPr lang="en-US" sz="2000" b="0" dirty="0"/>
              <a:t>profits and consistent profitability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254" y="3238372"/>
            <a:ext cx="4114800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ysClr val="windowText" lastClr="000000"/>
                </a:solidFill>
              </a:rPr>
              <a:t>Earning Assets (in $</a:t>
            </a:r>
            <a:r>
              <a:rPr lang="en-US" sz="1300" b="1" dirty="0" err="1">
                <a:solidFill>
                  <a:sysClr val="windowText" lastClr="000000"/>
                </a:solidFill>
              </a:rPr>
              <a:t>bn</a:t>
            </a:r>
            <a:r>
              <a:rPr lang="en-US" sz="1300" b="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249629"/>
            <a:ext cx="4114800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ysClr val="windowText" lastClr="000000"/>
                </a:solidFill>
              </a:rPr>
              <a:t>Net Income After Tax (in $mm)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56219631"/>
              </p:ext>
            </p:extLst>
          </p:nvPr>
        </p:nvGraphicFramePr>
        <p:xfrm>
          <a:off x="1277254" y="3530760"/>
          <a:ext cx="4114800" cy="295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19315352"/>
              </p:ext>
            </p:extLst>
          </p:nvPr>
        </p:nvGraphicFramePr>
        <p:xfrm>
          <a:off x="6172200" y="3530760"/>
          <a:ext cx="4114800" cy="295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Slide Number Placeholder 3"/>
          <p:cNvSpPr txBox="1">
            <a:spLocks/>
          </p:cNvSpPr>
          <p:nvPr/>
        </p:nvSpPr>
        <p:spPr>
          <a:xfrm>
            <a:off x="1502508" y="640080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EFD1E6B-6925-4043-9F02-6598A4AE6872}" type="slidenum">
              <a:rPr lang="en-US" sz="1300" b="1">
                <a:solidFill>
                  <a:schemeClr val="bg1"/>
                </a:solidFill>
              </a:rPr>
              <a:pPr algn="ctr"/>
              <a:t>11</a:t>
            </a:fld>
            <a:endParaRPr lang="en-US" sz="13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2502" y="4760859"/>
            <a:ext cx="2981942" cy="307777"/>
            <a:chOff x="1959709" y="4503906"/>
            <a:chExt cx="2981942" cy="307777"/>
          </a:xfrm>
        </p:grpSpPr>
        <p:sp>
          <p:nvSpPr>
            <p:cNvPr id="3" name="TextBox 2"/>
            <p:cNvSpPr txBox="1"/>
            <p:nvPr/>
          </p:nvSpPr>
          <p:spPr>
            <a:xfrm>
              <a:off x="1959709" y="4503906"/>
              <a:ext cx="2981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AgStar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939702" y="4620638"/>
              <a:ext cx="918952" cy="97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2030754" y="4609008"/>
              <a:ext cx="918952" cy="97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8629" y="4840811"/>
            <a:ext cx="2981942" cy="307777"/>
            <a:chOff x="1959709" y="4503906"/>
            <a:chExt cx="2981942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1959709" y="4503906"/>
              <a:ext cx="2981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AgStar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39702" y="4620638"/>
              <a:ext cx="918952" cy="97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2030754" y="4609008"/>
              <a:ext cx="918952" cy="97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30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 Forma Financial PERFORMANCE</a:t>
            </a:r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53752"/>
              </p:ext>
            </p:extLst>
          </p:nvPr>
        </p:nvGraphicFramePr>
        <p:xfrm>
          <a:off x="2558374" y="1387419"/>
          <a:ext cx="6848272" cy="496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3" imgW="6012079" imgH="4175712" progId="Excel.Sheet.12">
                  <p:embed/>
                </p:oleObj>
              </mc:Choice>
              <mc:Fallback>
                <p:oleObj name="Worksheet" r:id="rId3" imgW="6012079" imgH="41757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8374" y="1387419"/>
                        <a:ext cx="6848272" cy="496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58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quality Relative to Peers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09514"/>
              </p:ext>
            </p:extLst>
          </p:nvPr>
        </p:nvGraphicFramePr>
        <p:xfrm>
          <a:off x="1084263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3868" y="6176963"/>
            <a:ext cx="7084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Compeer, Federal Reserve All Commercial Banks as of Q4 ‘17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074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Loss Experience: Credit Trends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003111"/>
              </p:ext>
            </p:extLst>
          </p:nvPr>
        </p:nvGraphicFramePr>
        <p:xfrm>
          <a:off x="1220924" y="1690688"/>
          <a:ext cx="984915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Worksheet" r:id="rId3" imgW="7496014" imgH="4753077" progId="Excel.Sheet.8">
                  <p:link/>
                </p:oleObj>
              </mc:Choice>
              <mc:Fallback>
                <p:oleObj name="Worksheet" r:id="rId3" imgW="7496014" imgH="4753077" progId="Excel.Sheet.8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924" y="1690688"/>
                        <a:ext cx="9849153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946" y="6530997"/>
            <a:ext cx="319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U.S. commercial bank data from FDIC Quarterly Banking Profile </a:t>
            </a:r>
          </a:p>
        </p:txBody>
      </p:sp>
    </p:spTree>
    <p:extLst>
      <p:ext uri="{BB962C8B-B14F-4D97-AF65-F5344CB8AC3E}">
        <p14:creationId xmlns:p14="http://schemas.microsoft.com/office/powerpoint/2010/main" val="23311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industry outlook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4946" y="1896893"/>
            <a:ext cx="10515600" cy="4280069"/>
          </a:xfrm>
        </p:spPr>
        <p:txBody>
          <a:bodyPr>
            <a:normAutofit/>
          </a:bodyPr>
          <a:lstStyle/>
          <a:p>
            <a:r>
              <a:rPr lang="en-US" b="0" dirty="0" smtClean="0"/>
              <a:t>High yields </a:t>
            </a:r>
            <a:r>
              <a:rPr lang="en-US" b="0" dirty="0"/>
              <a:t>in Upper Midwest helped offset lower prices</a:t>
            </a:r>
          </a:p>
          <a:p>
            <a:r>
              <a:rPr lang="en-US" b="0" dirty="0"/>
              <a:t>Farmers are utilizing strong equity balances to </a:t>
            </a:r>
            <a:r>
              <a:rPr lang="en-US" b="0" dirty="0" smtClean="0"/>
              <a:t>consolidate </a:t>
            </a:r>
            <a:r>
              <a:rPr lang="en-US" b="0" dirty="0"/>
              <a:t>debt and replenish working capital to fund short-term losses</a:t>
            </a:r>
          </a:p>
          <a:p>
            <a:pPr lvl="1"/>
            <a:r>
              <a:rPr lang="en-US" dirty="0" smtClean="0"/>
              <a:t>Deferring CAPEX </a:t>
            </a:r>
          </a:p>
          <a:p>
            <a:pPr lvl="1"/>
            <a:r>
              <a:rPr lang="en-US" dirty="0" smtClean="0"/>
              <a:t>Evaluating rented land and family expenses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prices </a:t>
            </a:r>
            <a:r>
              <a:rPr lang="en-US" dirty="0" smtClean="0"/>
              <a:t>adjust </a:t>
            </a:r>
            <a:r>
              <a:rPr lang="en-US" dirty="0"/>
              <a:t>over </a:t>
            </a:r>
            <a:r>
              <a:rPr lang="en-US" dirty="0" smtClean="0"/>
              <a:t>time, just slowly</a:t>
            </a:r>
            <a:endParaRPr lang="en-US" dirty="0"/>
          </a:p>
          <a:p>
            <a:r>
              <a:rPr lang="en-US" b="0" dirty="0" smtClean="0"/>
              <a:t>Government sponsored insurance </a:t>
            </a:r>
            <a:r>
              <a:rPr lang="en-US" b="0" dirty="0"/>
              <a:t>payments provide </a:t>
            </a:r>
            <a:r>
              <a:rPr lang="en-US" b="0" dirty="0" smtClean="0"/>
              <a:t>unique </a:t>
            </a:r>
            <a:r>
              <a:rPr lang="en-US" b="0" dirty="0"/>
              <a:t>safety </a:t>
            </a:r>
            <a:r>
              <a:rPr lang="en-US" b="0" dirty="0" smtClean="0"/>
              <a:t>net</a:t>
            </a:r>
          </a:p>
          <a:p>
            <a:r>
              <a:rPr lang="en-US" b="0" dirty="0" smtClean="0"/>
              <a:t>Projections call for a decline in corn receipts and an slight increase in soy</a:t>
            </a:r>
          </a:p>
          <a:p>
            <a:pPr lvl="1"/>
            <a:r>
              <a:rPr lang="en-US" dirty="0" smtClean="0"/>
              <a:t>Acreage between the two even at 90mm acres for the first time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148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to the globe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825625"/>
            <a:ext cx="5802237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b="0" dirty="0" smtClean="0"/>
              <a:t>This </a:t>
            </a:r>
            <a:r>
              <a:rPr lang="en-US" sz="2000" b="0" dirty="0"/>
              <a:t>is where it is grown</a:t>
            </a:r>
          </a:p>
          <a:p>
            <a:pPr marL="285750" indent="-285750"/>
            <a:r>
              <a:rPr lang="en-US" sz="2000" b="0" dirty="0"/>
              <a:t>U.S. is a leading soybean producer </a:t>
            </a:r>
          </a:p>
          <a:p>
            <a:pPr marL="742950" lvl="1" indent="-285750">
              <a:buFont typeface="Calibri" panose="020F0502020204030204" pitchFamily="34" charset="0"/>
              <a:buChar char="­"/>
            </a:pPr>
            <a:r>
              <a:rPr lang="en-US" sz="2000" dirty="0"/>
              <a:t>Export near 50% of global soybeans and soybean products</a:t>
            </a:r>
          </a:p>
          <a:p>
            <a:pPr marL="285750" indent="-285750"/>
            <a:r>
              <a:rPr lang="en-US" sz="2000" b="0" dirty="0"/>
              <a:t>Best logistics and infrastructure in the world for grain production</a:t>
            </a:r>
          </a:p>
          <a:p>
            <a:pPr marL="285750" indent="-285750"/>
            <a:r>
              <a:rPr lang="en-US" sz="2000" b="0" dirty="0" smtClean="0"/>
              <a:t>Time </a:t>
            </a:r>
            <a:r>
              <a:rPr lang="en-US" sz="2000" b="0" dirty="0"/>
              <a:t>from Farm to Shanghai port is less than 29 days</a:t>
            </a:r>
          </a:p>
          <a:p>
            <a:pPr marL="800100" lvl="1" indent="-342900">
              <a:buFont typeface="Calibri" panose="020F0502020204030204" pitchFamily="34" charset="0"/>
              <a:buChar char="­"/>
            </a:pPr>
            <a:r>
              <a:rPr lang="en-US" sz="2000" dirty="0"/>
              <a:t>24 of which is on the </a:t>
            </a:r>
            <a:r>
              <a:rPr lang="en-US" sz="2000" dirty="0" smtClean="0"/>
              <a:t>Ocean</a:t>
            </a:r>
            <a:endParaRPr lang="en-US" sz="20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41" y="3649944"/>
            <a:ext cx="4153711" cy="3201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40" y="446833"/>
            <a:ext cx="4153711" cy="32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real estate bottoming?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1" r="4039" b="5895"/>
          <a:stretch/>
        </p:blipFill>
        <p:spPr>
          <a:xfrm>
            <a:off x="1410510" y="1222459"/>
            <a:ext cx="85039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Sustainable Value 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690688"/>
            <a:ext cx="10515600" cy="4486275"/>
          </a:xfrm>
        </p:spPr>
        <p:txBody>
          <a:bodyPr/>
          <a:lstStyle/>
          <a:p>
            <a:r>
              <a:rPr lang="en-US" b="0" dirty="0" smtClean="0"/>
              <a:t>Compeer </a:t>
            </a:r>
            <a:r>
              <a:rPr lang="en-US" b="0" dirty="0"/>
              <a:t>incorporates a lending method that values the collateral at a sustainable price rather than market </a:t>
            </a:r>
            <a:r>
              <a:rPr lang="en-US" b="0" dirty="0" smtClean="0"/>
              <a:t>price</a:t>
            </a:r>
          </a:p>
          <a:p>
            <a:endParaRPr lang="en-US" b="0" dirty="0"/>
          </a:p>
          <a:p>
            <a:r>
              <a:rPr lang="en-US" b="0" dirty="0" smtClean="0"/>
              <a:t>Based </a:t>
            </a:r>
            <a:r>
              <a:rPr lang="en-US" b="0" dirty="0"/>
              <a:t>on the long-run expectations of corn price and yield, and a 4% cap rate, sustainable value near $6,000 an acre</a:t>
            </a:r>
          </a:p>
          <a:p>
            <a:endParaRPr lang="en-US" b="0" dirty="0" smtClean="0"/>
          </a:p>
          <a:p>
            <a:r>
              <a:rPr lang="en-US" b="0" dirty="0" smtClean="0"/>
              <a:t>Loan </a:t>
            </a:r>
            <a:r>
              <a:rPr lang="en-US" b="0" dirty="0"/>
              <a:t>based on 65% of sustainable value, not market value </a:t>
            </a:r>
          </a:p>
          <a:p>
            <a:pPr lvl="1"/>
            <a:r>
              <a:rPr lang="en-US" sz="1800" dirty="0"/>
              <a:t>Remaining portion funded with increased owners </a:t>
            </a:r>
            <a:r>
              <a:rPr lang="en-US" sz="1800" dirty="0" smtClean="0"/>
              <a:t>equity</a:t>
            </a:r>
          </a:p>
          <a:p>
            <a:endParaRPr lang="en-US" b="0" dirty="0" smtClean="0"/>
          </a:p>
          <a:p>
            <a:r>
              <a:rPr lang="en-US" b="0" dirty="0" smtClean="0"/>
              <a:t>Reduces volatility in valuations caused by short-run market fluctuations</a:t>
            </a:r>
            <a:endParaRPr lang="en-US" b="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4FBF7923-F01D-4218-8C95-65FBCD0759B9}" type="slidenum">
              <a:rPr lang="en-US" b="1" smtClean="0">
                <a:solidFill>
                  <a:schemeClr val="bg1"/>
                </a:solidFill>
              </a:rPr>
              <a:pPr algn="l"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Compeer Overview</a:t>
            </a:r>
          </a:p>
          <a:p>
            <a:r>
              <a:rPr lang="en-US" dirty="0" smtClean="0"/>
              <a:t>2017 Review </a:t>
            </a:r>
          </a:p>
          <a:p>
            <a:r>
              <a:rPr lang="en-US" dirty="0" smtClean="0"/>
              <a:t>Ag Industry </a:t>
            </a:r>
          </a:p>
          <a:p>
            <a:r>
              <a:rPr lang="en-US" dirty="0" smtClean="0"/>
              <a:t>Capital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0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Lending Standards: Land Values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46835"/>
              </p:ext>
            </p:extLst>
          </p:nvPr>
        </p:nvGraphicFramePr>
        <p:xfrm>
          <a:off x="1084946" y="1818273"/>
          <a:ext cx="5011737" cy="408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58024459"/>
              </p:ext>
            </p:extLst>
          </p:nvPr>
        </p:nvGraphicFramePr>
        <p:xfrm>
          <a:off x="6632015" y="1690688"/>
          <a:ext cx="5010150" cy="44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1524000" y="640080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EFD1E6B-6925-4043-9F02-6598A4AE6872}" type="slidenum">
              <a:rPr lang="en-US" sz="1300" b="1">
                <a:solidFill>
                  <a:schemeClr val="bg1"/>
                </a:solidFill>
              </a:rPr>
              <a:pPr algn="ctr"/>
              <a:t>20</a:t>
            </a:fld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989" y="6123802"/>
            <a:ext cx="8867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* Note: 2017 Benchmark is Southern Minnesota only, whereas 2017 LTV is all of Compeer. 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501" y="5537740"/>
            <a:ext cx="26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69570" y="5530044"/>
            <a:ext cx="26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environment for young &amp; beginning producers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4946" y="1825625"/>
            <a:ext cx="10515600" cy="4555720"/>
          </a:xfrm>
        </p:spPr>
        <p:txBody>
          <a:bodyPr/>
          <a:lstStyle/>
          <a:p>
            <a:r>
              <a:rPr lang="en-US" b="0" dirty="0" smtClean="0"/>
              <a:t>Younger borrowers have less ability to absorb significant losses – less margin for error</a:t>
            </a:r>
          </a:p>
          <a:p>
            <a:pPr lvl="1"/>
            <a:r>
              <a:rPr lang="en-US" sz="1800" dirty="0" smtClean="0"/>
              <a:t>Compeer has dedicated lending programs in place to serve this market</a:t>
            </a:r>
          </a:p>
          <a:p>
            <a:pPr lvl="2"/>
            <a:r>
              <a:rPr lang="en-US" sz="1800" dirty="0" smtClean="0"/>
              <a:t>Use of government guarantee programs lowers lending risk to the segment</a:t>
            </a:r>
          </a:p>
          <a:p>
            <a:pPr lvl="1"/>
            <a:r>
              <a:rPr lang="en-US" sz="1800" dirty="0" smtClean="0"/>
              <a:t>Dedicated conferences and education opportunities to assist these clients in managing their risks while growing their business</a:t>
            </a:r>
          </a:p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/>
          <a:srcRect l="11645" t="36003" r="10426" b="37331"/>
          <a:stretch/>
        </p:blipFill>
        <p:spPr>
          <a:xfrm>
            <a:off x="1868023" y="3853288"/>
            <a:ext cx="9153233" cy="24113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1869" y="4689982"/>
            <a:ext cx="1566154" cy="1691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Compeer’s average client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675106" y="6381345"/>
            <a:ext cx="4815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University of Illinois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100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Dairy</a:t>
            </a:r>
          </a:p>
          <a:p>
            <a:pPr lvl="1"/>
            <a:r>
              <a:rPr lang="en-US" dirty="0"/>
              <a:t>Based on early 2018 prices, dairy operators will be unprofitable unless they contracted milk, current prices are more in-line with moderate losses</a:t>
            </a:r>
          </a:p>
          <a:p>
            <a:pPr lvl="2"/>
            <a:r>
              <a:rPr lang="en-US" dirty="0"/>
              <a:t>Regional variances</a:t>
            </a:r>
          </a:p>
          <a:p>
            <a:r>
              <a:rPr lang="en-US" dirty="0" smtClean="0"/>
              <a:t>Agribusiness</a:t>
            </a:r>
            <a:endParaRPr lang="en-US" dirty="0"/>
          </a:p>
          <a:p>
            <a:pPr lvl="1"/>
            <a:r>
              <a:rPr lang="en-US" dirty="0" smtClean="0"/>
              <a:t>Food processors and packers, branded companies, beverages and ethanol each experiencing solid margins and profits</a:t>
            </a:r>
          </a:p>
          <a:p>
            <a:pPr lvl="1"/>
            <a:r>
              <a:rPr lang="en-US" b="0" dirty="0" smtClean="0"/>
              <a:t>Grain and crop input related companies profits lessened due to low commodity prices</a:t>
            </a:r>
            <a:endParaRPr lang="en-US" b="0" dirty="0"/>
          </a:p>
          <a:p>
            <a:r>
              <a:rPr lang="en-US" dirty="0" smtClean="0"/>
              <a:t>Swine</a:t>
            </a:r>
            <a:endParaRPr lang="en-US" dirty="0"/>
          </a:p>
          <a:p>
            <a:pPr lvl="1"/>
            <a:r>
              <a:rPr lang="en-US" dirty="0"/>
              <a:t>The average swine producer was profitable in 2017, and these producers have recorded 4 straight years of profitability</a:t>
            </a:r>
          </a:p>
          <a:p>
            <a:pPr lvl="2"/>
            <a:r>
              <a:rPr lang="en-US" dirty="0"/>
              <a:t>Production is increasing, but export demand has been </a:t>
            </a:r>
            <a:r>
              <a:rPr lang="en-US" dirty="0" smtClean="0"/>
              <a:t>strong</a:t>
            </a:r>
            <a:endParaRPr lang="en-US" dirty="0"/>
          </a:p>
          <a:p>
            <a:r>
              <a:rPr lang="en-US" dirty="0" smtClean="0"/>
              <a:t>Home Mortgage</a:t>
            </a:r>
          </a:p>
          <a:p>
            <a:pPr lvl="1"/>
            <a:r>
              <a:rPr lang="en-US" dirty="0"/>
              <a:t>Compeer is advancing a “Center of Excellence” within the Farm Credit System for rural home </a:t>
            </a:r>
            <a:r>
              <a:rPr lang="en-US" dirty="0" smtClean="0"/>
              <a:t>mortgage</a:t>
            </a:r>
          </a:p>
          <a:p>
            <a:pPr lvl="2"/>
            <a:r>
              <a:rPr lang="en-US" dirty="0" smtClean="0"/>
              <a:t>$575mm managed portfolio in addition to $1.1bn in portfolio loans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1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Capital ratios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09536"/>
              </p:ext>
            </p:extLst>
          </p:nvPr>
        </p:nvGraphicFramePr>
        <p:xfrm>
          <a:off x="1084946" y="2225311"/>
          <a:ext cx="10101863" cy="240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982">
                  <a:extLst>
                    <a:ext uri="{9D8B030D-6E8A-4147-A177-3AD203B41FA5}">
                      <a16:colId xmlns="" xmlns:a16="http://schemas.microsoft.com/office/drawing/2014/main" val="3496677420"/>
                    </a:ext>
                  </a:extLst>
                </a:gridCol>
                <a:gridCol w="1186774">
                  <a:extLst>
                    <a:ext uri="{9D8B030D-6E8A-4147-A177-3AD203B41FA5}">
                      <a16:colId xmlns="" xmlns:a16="http://schemas.microsoft.com/office/drawing/2014/main" val="3920517964"/>
                    </a:ext>
                  </a:extLst>
                </a:gridCol>
                <a:gridCol w="1313234">
                  <a:extLst>
                    <a:ext uri="{9D8B030D-6E8A-4147-A177-3AD203B41FA5}">
                      <a16:colId xmlns="" xmlns:a16="http://schemas.microsoft.com/office/drawing/2014/main" val="3717960915"/>
                    </a:ext>
                  </a:extLst>
                </a:gridCol>
                <a:gridCol w="1225685"/>
                <a:gridCol w="2422188">
                  <a:extLst>
                    <a:ext uri="{9D8B030D-6E8A-4147-A177-3AD203B41FA5}">
                      <a16:colId xmlns="" xmlns:a16="http://schemas.microsoft.com/office/drawing/2014/main" val="3808080967"/>
                    </a:ext>
                  </a:extLst>
                </a:gridCol>
              </a:tblGrid>
              <a:tr h="72558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 Actual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r>
                        <a:rPr lang="en-US" sz="2000" baseline="0" dirty="0" smtClean="0"/>
                        <a:t>  Budget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Board Target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“Well-Capitalized”</a:t>
                      </a:r>
                      <a:r>
                        <a:rPr lang="en-US" sz="2000" baseline="0" dirty="0" smtClean="0"/>
                        <a:t> Level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5082379"/>
                  </a:ext>
                </a:extLst>
              </a:tr>
              <a:tr h="42037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en-US" sz="20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Equity Tier 1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14.6%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11</a:t>
                      </a:r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20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0235023"/>
                  </a:ext>
                </a:extLst>
              </a:tr>
              <a:tr h="42037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Tier 1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14.7%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15.1%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200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20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9.0%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66142"/>
                  </a:ext>
                </a:extLst>
              </a:tr>
              <a:tr h="420378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 Regulatory</a:t>
                      </a:r>
                      <a:r>
                        <a:rPr lang="en-US" sz="20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Capital Ratio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15.1%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15.5%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  <a:endParaRPr lang="en-US" sz="20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11.0%</a:t>
                      </a:r>
                      <a:endParaRPr lang="en-US" sz="20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499296"/>
                  </a:ext>
                </a:extLst>
              </a:tr>
              <a:tr h="42037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T1 Leverage</a:t>
                      </a:r>
                      <a:r>
                        <a:rPr lang="en-US" sz="20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15.0%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15.3%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12</a:t>
                      </a:r>
                      <a:r>
                        <a:rPr lang="en-US" sz="20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20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5.4%</a:t>
                      </a:r>
                      <a:endParaRPr lang="en-US" sz="2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72221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946" y="5861957"/>
            <a:ext cx="96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Operating range of 13-15%.  All other targets are “no less than” measures.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6" y="403761"/>
            <a:ext cx="10515600" cy="1325563"/>
          </a:xfrm>
        </p:spPr>
        <p:txBody>
          <a:bodyPr/>
          <a:lstStyle/>
          <a:p>
            <a:r>
              <a:rPr lang="en-US" dirty="0" smtClean="0"/>
              <a:t>Total Regulatory Capital Ratio</a:t>
            </a:r>
            <a:endParaRPr lang="en-US" dirty="0"/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371921"/>
              </p:ext>
            </p:extLst>
          </p:nvPr>
        </p:nvGraphicFramePr>
        <p:xfrm>
          <a:off x="502276" y="1438193"/>
          <a:ext cx="11098270" cy="479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0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Benchmarks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856234"/>
              </p:ext>
            </p:extLst>
          </p:nvPr>
        </p:nvGraphicFramePr>
        <p:xfrm>
          <a:off x="1439693" y="1371600"/>
          <a:ext cx="10019490" cy="464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1677" y="6177064"/>
            <a:ext cx="899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Note: Analysis of Compeer portfolio using AIRB practices.   FMAC based on only Farm &amp; Loan portfolio (excludes guarantees) and all capital.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Multi-faceted Cooperative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Due to cooperative </a:t>
            </a:r>
            <a:r>
              <a:rPr lang="en-US" sz="1800" dirty="0"/>
              <a:t>structure</a:t>
            </a:r>
            <a:r>
              <a:rPr lang="en-US" sz="1600" dirty="0"/>
              <a:t>, </a:t>
            </a:r>
            <a:r>
              <a:rPr lang="en-US" sz="1600" dirty="0" smtClean="0"/>
              <a:t>Compeer </a:t>
            </a:r>
            <a:r>
              <a:rPr lang="en-US" sz="1600" dirty="0"/>
              <a:t>has access to a stable, highly-rated, matched funding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667148" y="2453204"/>
            <a:ext cx="1143000" cy="762000"/>
          </a:xfrm>
          <a:prstGeom prst="triangle">
            <a:avLst>
              <a:gd name="adj" fmla="val 48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4876497" y="3672404"/>
            <a:ext cx="2667000" cy="762000"/>
          </a:xfrm>
          <a:prstGeom prst="trapezoid">
            <a:avLst>
              <a:gd name="adj" fmla="val 76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>
            <a:off x="4038297" y="4815404"/>
            <a:ext cx="4343400" cy="914400"/>
          </a:xfrm>
          <a:prstGeom prst="trapezoid">
            <a:avLst>
              <a:gd name="adj" fmla="val 75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88" y="3672404"/>
            <a:ext cx="17787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48" y="2550281"/>
            <a:ext cx="2450592" cy="42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1018" y="2376488"/>
            <a:ext cx="297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Access to AA+/Aaa rated </a:t>
            </a:r>
          </a:p>
          <a:p>
            <a:pPr algn="ctr"/>
            <a:r>
              <a:rPr lang="en-US" b="1" dirty="0"/>
              <a:t>Matched Funding</a:t>
            </a:r>
          </a:p>
        </p:txBody>
      </p:sp>
      <p:sp>
        <p:nvSpPr>
          <p:cNvPr id="13" name="Down Arrow 12"/>
          <p:cNvSpPr/>
          <p:nvPr/>
        </p:nvSpPr>
        <p:spPr>
          <a:xfrm rot="19473041">
            <a:off x="8246008" y="3289606"/>
            <a:ext cx="1185778" cy="2122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81448" y="2839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2797" y="53604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Owner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38648" y="3748604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09997" y="4967804"/>
            <a:ext cx="0" cy="471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3313635">
            <a:off x="7891901" y="4076732"/>
            <a:ext cx="1893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Passes</a:t>
            </a:r>
            <a:r>
              <a:rPr lang="en-US" sz="1200" dirty="0">
                <a:solidFill>
                  <a:schemeClr val="accent6"/>
                </a:solidFill>
              </a:rPr>
              <a:t> Thru Cost of Funds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4699" y="4071169"/>
            <a:ext cx="120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Borrower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1600200" y="642823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EFD1E6B-6925-4043-9F02-6598A4AE6872}" type="slidenum">
              <a:rPr lang="en-US" sz="1300" b="1">
                <a:solidFill>
                  <a:schemeClr val="bg1"/>
                </a:solidFill>
              </a:rPr>
              <a:pPr algn="ctr"/>
              <a:t>3</a:t>
            </a:fld>
            <a:endParaRPr lang="en-US" sz="1300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https://directconnect2.glsmn.com/CompeerFinancial/GLSLogClickAndContinue.aspx?page=images\CompeerFinancial_RGB_27-104-117_Horiz.jpg&amp;productcode=COMP_LOGO_FULL&amp;productId=13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75513"/>
            <a:ext cx="1928929" cy="3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840930"/>
              </p:ext>
            </p:extLst>
          </p:nvPr>
        </p:nvGraphicFramePr>
        <p:xfrm>
          <a:off x="1084946" y="1498060"/>
          <a:ext cx="10754299" cy="475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0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Compeer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46" y="1556426"/>
            <a:ext cx="5011054" cy="4815191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>
                <a:solidFill>
                  <a:schemeClr val="accent6"/>
                </a:solidFill>
              </a:rPr>
              <a:t>Merged </a:t>
            </a:r>
            <a:r>
              <a:rPr lang="en-US" b="0" dirty="0">
                <a:solidFill>
                  <a:schemeClr val="accent6"/>
                </a:solidFill>
              </a:rPr>
              <a:t>three existing </a:t>
            </a:r>
            <a:br>
              <a:rPr lang="en-US" b="0" dirty="0">
                <a:solidFill>
                  <a:schemeClr val="accent6"/>
                </a:solidFill>
              </a:rPr>
            </a:br>
            <a:r>
              <a:rPr lang="en-US" b="0" dirty="0">
                <a:solidFill>
                  <a:schemeClr val="accent6"/>
                </a:solidFill>
              </a:rPr>
              <a:t>Farm Credit associations </a:t>
            </a:r>
            <a:br>
              <a:rPr lang="en-US" b="0" dirty="0">
                <a:solidFill>
                  <a:schemeClr val="accent6"/>
                </a:solidFill>
              </a:rPr>
            </a:br>
            <a:r>
              <a:rPr lang="en-US" b="0" dirty="0">
                <a:solidFill>
                  <a:schemeClr val="accent6"/>
                </a:solidFill>
              </a:rPr>
              <a:t>into one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AgStar Financial Services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Badgerland Financial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1</a:t>
            </a:r>
            <a:r>
              <a:rPr lang="en-US" sz="1800" baseline="30000" dirty="0">
                <a:solidFill>
                  <a:schemeClr val="accent6"/>
                </a:solidFill>
              </a:rPr>
              <a:t>st</a:t>
            </a:r>
            <a:r>
              <a:rPr lang="en-US" sz="1800" dirty="0">
                <a:solidFill>
                  <a:schemeClr val="accent6"/>
                </a:solidFill>
              </a:rPr>
              <a:t> Farm Credit Services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b="0" dirty="0" smtClean="0">
                <a:solidFill>
                  <a:schemeClr val="accent6"/>
                </a:solidFill>
              </a:rPr>
              <a:t>45 </a:t>
            </a:r>
            <a:r>
              <a:rPr lang="en-US" b="0" dirty="0">
                <a:solidFill>
                  <a:schemeClr val="accent6"/>
                </a:solidFill>
              </a:rPr>
              <a:t>office </a:t>
            </a:r>
            <a:r>
              <a:rPr lang="en-US" b="0" dirty="0" smtClean="0">
                <a:solidFill>
                  <a:schemeClr val="accent6"/>
                </a:solidFill>
              </a:rPr>
              <a:t>locations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Managed through 12 Core Marketplaces as well as Industry Specialties</a:t>
            </a:r>
            <a:endParaRPr lang="en-US" sz="1800" b="0" dirty="0">
              <a:solidFill>
                <a:schemeClr val="accent6"/>
              </a:solidFill>
            </a:endParaRPr>
          </a:p>
          <a:p>
            <a:r>
              <a:rPr lang="en-US" b="0" dirty="0" smtClean="0">
                <a:solidFill>
                  <a:schemeClr val="accent6"/>
                </a:solidFill>
              </a:rPr>
              <a:t>Over 43,000 </a:t>
            </a:r>
            <a:r>
              <a:rPr lang="en-US" b="0" dirty="0">
                <a:solidFill>
                  <a:schemeClr val="accent6"/>
                </a:solidFill>
              </a:rPr>
              <a:t>clients</a:t>
            </a:r>
          </a:p>
          <a:p>
            <a:r>
              <a:rPr lang="en-US" b="0" dirty="0">
                <a:solidFill>
                  <a:schemeClr val="accent6"/>
                </a:solidFill>
              </a:rPr>
              <a:t>Assets of $</a:t>
            </a:r>
            <a:r>
              <a:rPr lang="en-US" b="0" dirty="0" smtClean="0">
                <a:solidFill>
                  <a:schemeClr val="accent6"/>
                </a:solidFill>
              </a:rPr>
              <a:t>19.5 </a:t>
            </a:r>
            <a:r>
              <a:rPr lang="en-US" b="0" dirty="0">
                <a:solidFill>
                  <a:schemeClr val="accent6"/>
                </a:solidFill>
              </a:rPr>
              <a:t>Billion</a:t>
            </a:r>
          </a:p>
          <a:p>
            <a:r>
              <a:rPr lang="en-US" b="0" dirty="0">
                <a:solidFill>
                  <a:schemeClr val="accent6"/>
                </a:solidFill>
              </a:rPr>
              <a:t>144 </a:t>
            </a:r>
            <a:r>
              <a:rPr lang="en-US" b="0" dirty="0" smtClean="0">
                <a:solidFill>
                  <a:schemeClr val="accent6"/>
                </a:solidFill>
              </a:rPr>
              <a:t>counties</a:t>
            </a:r>
          </a:p>
          <a:p>
            <a:r>
              <a:rPr lang="en-US" b="0" dirty="0" smtClean="0">
                <a:solidFill>
                  <a:schemeClr val="accent6"/>
                </a:solidFill>
              </a:rPr>
              <a:t>A third of volume generated outside of local service area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51" y="374221"/>
            <a:ext cx="3978922" cy="5780517"/>
          </a:xfrm>
        </p:spPr>
      </p:pic>
      <p:sp>
        <p:nvSpPr>
          <p:cNvPr id="4" name="Rectangle 3"/>
          <p:cNvSpPr/>
          <p:nvPr/>
        </p:nvSpPr>
        <p:spPr>
          <a:xfrm>
            <a:off x="6848272" y="5739319"/>
            <a:ext cx="1410511" cy="415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Completion:</a:t>
            </a:r>
          </a:p>
          <a:p>
            <a:pPr lvl="1"/>
            <a:r>
              <a:rPr lang="en-US" dirty="0" smtClean="0"/>
              <a:t>Seamlessly integrated Board and Executive Team – pre-merger</a:t>
            </a:r>
          </a:p>
          <a:p>
            <a:pPr lvl="1"/>
            <a:r>
              <a:rPr lang="en-US" dirty="0" smtClean="0"/>
              <a:t>Effective merger date – July 1, 2017</a:t>
            </a:r>
          </a:p>
          <a:p>
            <a:pPr lvl="1"/>
            <a:r>
              <a:rPr lang="en-US" dirty="0" smtClean="0"/>
              <a:t>Accounting &amp; GL systems integration – November 1, 2017</a:t>
            </a:r>
          </a:p>
          <a:p>
            <a:pPr lvl="1"/>
            <a:r>
              <a:rPr lang="en-US" dirty="0" smtClean="0"/>
              <a:t>Unified communications integration – Fall 2017</a:t>
            </a:r>
          </a:p>
          <a:p>
            <a:pPr lvl="1"/>
            <a:r>
              <a:rPr lang="en-US" dirty="0" smtClean="0"/>
              <a:t>Fulfilled key merger conditions with FCA – December 2017</a:t>
            </a:r>
          </a:p>
          <a:p>
            <a:pPr lvl="1"/>
            <a:r>
              <a:rPr lang="en-US" dirty="0" smtClean="0"/>
              <a:t>Board Elections – December 2017</a:t>
            </a:r>
          </a:p>
          <a:p>
            <a:pPr lvl="1"/>
            <a:r>
              <a:rPr lang="en-US" dirty="0" smtClean="0"/>
              <a:t>Single pricing tool rollout – January 2018</a:t>
            </a:r>
          </a:p>
          <a:p>
            <a:r>
              <a:rPr lang="en-US" dirty="0" smtClean="0"/>
              <a:t>To be completed</a:t>
            </a:r>
          </a:p>
          <a:p>
            <a:pPr lvl="1"/>
            <a:r>
              <a:rPr lang="en-US" dirty="0" smtClean="0"/>
              <a:t>Front-end (CRM, Workflow, document management) technology systems – Dec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1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Make-up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4946" y="1825624"/>
            <a:ext cx="3314526" cy="4808087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Compeer portfolio is more diversified than historical Associations</a:t>
            </a:r>
          </a:p>
          <a:p>
            <a:r>
              <a:rPr lang="en-US" sz="2000" b="0" dirty="0" smtClean="0"/>
              <a:t>Lower overall industry concentrations</a:t>
            </a:r>
          </a:p>
          <a:p>
            <a:r>
              <a:rPr lang="en-US" sz="2000" b="0" dirty="0" smtClean="0"/>
              <a:t>Lower individual loan concentrations</a:t>
            </a:r>
          </a:p>
          <a:p>
            <a:r>
              <a:rPr lang="en-US" sz="2000" b="0" dirty="0" smtClean="0"/>
              <a:t>Loan size diversity supporting both small and large clients</a:t>
            </a:r>
          </a:p>
          <a:p>
            <a:r>
              <a:rPr lang="en-US" sz="2000" b="0" dirty="0" smtClean="0"/>
              <a:t>Annual Report shows a higher grain mix due to FCS legacy classification of home mortgages </a:t>
            </a:r>
          </a:p>
          <a:p>
            <a:pPr marL="0" indent="0">
              <a:buNone/>
            </a:pPr>
            <a:endParaRPr lang="en-US" sz="2000" b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83230781"/>
              </p:ext>
            </p:extLst>
          </p:nvPr>
        </p:nvGraphicFramePr>
        <p:xfrm>
          <a:off x="4813540" y="1027905"/>
          <a:ext cx="7183139" cy="560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79878" y="388738"/>
            <a:ext cx="163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*Data as of 12/31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Clients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84946" y="1527243"/>
            <a:ext cx="4683556" cy="421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+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−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34315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Despite some overlap of customer commitments between legacy associations, concentration of client exposure remains minimal</a:t>
            </a:r>
          </a:p>
          <a:p>
            <a:r>
              <a:rPr lang="en-US" b="0" dirty="0" smtClean="0"/>
              <a:t>Diversified industries within the Top 100</a:t>
            </a:r>
          </a:p>
          <a:p>
            <a:r>
              <a:rPr lang="en-US" b="0" dirty="0" smtClean="0"/>
              <a:t>All Top 100 clients are performing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66486"/>
              </p:ext>
            </p:extLst>
          </p:nvPr>
        </p:nvGraphicFramePr>
        <p:xfrm>
          <a:off x="6546468" y="997463"/>
          <a:ext cx="4543064" cy="473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7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Largest Industries (Top 100)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Commitment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Food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Products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21%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Agribusiness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17%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Paper Packaging &amp; Timber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Swine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Energy Power &amp; Telecom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Cash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Grain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Poultry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&amp; Other Livestock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Other Crops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3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Cattle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Dairy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5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structure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110186"/>
              </p:ext>
            </p:extLst>
          </p:nvPr>
        </p:nvGraphicFramePr>
        <p:xfrm>
          <a:off x="1779818" y="1690688"/>
          <a:ext cx="9125855" cy="456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97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EER_6-26-17">
      <a:dk1>
        <a:srgbClr val="B2B2B2"/>
      </a:dk1>
      <a:lt1>
        <a:srgbClr val="FFFFFF"/>
      </a:lt1>
      <a:dk2>
        <a:srgbClr val="1B6875"/>
      </a:dk2>
      <a:lt2>
        <a:srgbClr val="747680"/>
      </a:lt2>
      <a:accent1>
        <a:srgbClr val="1B6875"/>
      </a:accent1>
      <a:accent2>
        <a:srgbClr val="A9C23F"/>
      </a:accent2>
      <a:accent3>
        <a:srgbClr val="309C4C"/>
      </a:accent3>
      <a:accent4>
        <a:srgbClr val="179DAB"/>
      </a:accent4>
      <a:accent5>
        <a:srgbClr val="767680"/>
      </a:accent5>
      <a:accent6>
        <a:srgbClr val="3F3F43"/>
      </a:accent6>
      <a:hlink>
        <a:srgbClr val="3E3D42"/>
      </a:hlink>
      <a:folHlink>
        <a:srgbClr val="A5A5A5"/>
      </a:folHlink>
    </a:clrScheme>
    <a:fontScheme name="Comp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18440</TotalTime>
  <Words>1157</Words>
  <Application>Microsoft Office PowerPoint</Application>
  <PresentationFormat>Widescreen</PresentationFormat>
  <Paragraphs>241</Paragraphs>
  <Slides>25</Slides>
  <Notes>12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Franklin Gothic Book</vt:lpstr>
      <vt:lpstr>Wingdings</vt:lpstr>
      <vt:lpstr>Office Theme</vt:lpstr>
      <vt:lpstr>\\sop.com\users$\Chicago\Investment Banking\PROJECTS\AgStar\2018\3.2018\Fed Loan Performance Data.xls!Output Graph![Fed Loan Performance Data.xls]Output Graph Chart 1</vt:lpstr>
      <vt:lpstr>Worksheet</vt:lpstr>
      <vt:lpstr>Preferred stockholder Update</vt:lpstr>
      <vt:lpstr>Agenda</vt:lpstr>
      <vt:lpstr>Multi-faceted Cooperative Structure</vt:lpstr>
      <vt:lpstr>Funding</vt:lpstr>
      <vt:lpstr>Compeer</vt:lpstr>
      <vt:lpstr>Merger update</vt:lpstr>
      <vt:lpstr>Portfolio Make-up</vt:lpstr>
      <vt:lpstr>Largest Clients</vt:lpstr>
      <vt:lpstr>Business structure</vt:lpstr>
      <vt:lpstr>2017 Review</vt:lpstr>
      <vt:lpstr>Financial Summary</vt:lpstr>
      <vt:lpstr>Pro Forma Financial PERFORMANCE</vt:lpstr>
      <vt:lpstr>Credit quality Relative to Peers</vt:lpstr>
      <vt:lpstr>Loss Experience: Credit Trends</vt:lpstr>
      <vt:lpstr>agriculture</vt:lpstr>
      <vt:lpstr>Grain industry outlook</vt:lpstr>
      <vt:lpstr>Supplier to the globe</vt:lpstr>
      <vt:lpstr>Farm real estate bottoming?</vt:lpstr>
      <vt:lpstr>Sustainable Value Lending</vt:lpstr>
      <vt:lpstr>Lending Standards: Land Values</vt:lpstr>
      <vt:lpstr>Challenging environment for young &amp; beginning producers</vt:lpstr>
      <vt:lpstr>other industries</vt:lpstr>
      <vt:lpstr>regulatory Capital ratios</vt:lpstr>
      <vt:lpstr>Total Regulatory Capital Ratio</vt:lpstr>
      <vt:lpstr>Capital Benchmarks</vt:lpstr>
    </vt:vector>
  </TitlesOfParts>
  <Company>Charleston|Orwig,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Stenzel</dc:creator>
  <cp:lastModifiedBy>Moore, Bill</cp:lastModifiedBy>
  <cp:revision>388</cp:revision>
  <cp:lastPrinted>2018-03-12T18:24:54Z</cp:lastPrinted>
  <dcterms:created xsi:type="dcterms:W3CDTF">2017-05-01T17:02:22Z</dcterms:created>
  <dcterms:modified xsi:type="dcterms:W3CDTF">2018-03-15T19:18:23Z</dcterms:modified>
</cp:coreProperties>
</file>